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0" r:id="rId1"/>
  </p:sldMasterIdLst>
  <p:notesMasterIdLst>
    <p:notesMasterId r:id="rId18"/>
  </p:notesMasterIdLst>
  <p:sldIdLst>
    <p:sldId id="256" r:id="rId2"/>
    <p:sldId id="311" r:id="rId3"/>
    <p:sldId id="258" r:id="rId4"/>
    <p:sldId id="261" r:id="rId5"/>
    <p:sldId id="264" r:id="rId6"/>
    <p:sldId id="343" r:id="rId7"/>
    <p:sldId id="347" r:id="rId8"/>
    <p:sldId id="348" r:id="rId9"/>
    <p:sldId id="287" r:id="rId10"/>
    <p:sldId id="344" r:id="rId11"/>
    <p:sldId id="345" r:id="rId12"/>
    <p:sldId id="349" r:id="rId13"/>
    <p:sldId id="346" r:id="rId14"/>
    <p:sldId id="272" r:id="rId15"/>
    <p:sldId id="273" r:id="rId16"/>
    <p:sldId id="306" r:id="rId17"/>
  </p:sldIdLst>
  <p:sldSz cx="9144000" cy="5143500" type="screen16x9"/>
  <p:notesSz cx="6858000" cy="9144000"/>
  <p:embeddedFontLst>
    <p:embeddedFont>
      <p:font typeface="Zen Kaku Gothic Antique" panose="020B0604020202020204" charset="-128"/>
      <p:regular r:id="rId19"/>
      <p:bold r:id="rId20"/>
    </p:embeddedFont>
    <p:embeddedFont>
      <p:font typeface="Bebas Neue" panose="020B0604020202020204" charset="0"/>
      <p:regular r:id="rId21"/>
    </p:embeddedFont>
    <p:embeddedFont>
      <p:font typeface="Gilda Display" panose="020B0604020202020204" charset="0"/>
      <p:regular r:id="rId22"/>
    </p:embeddedFont>
    <p:embeddedFont>
      <p:font typeface="PT Sans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E381"/>
    <a:srgbClr val="FAF58A"/>
    <a:srgbClr val="FFE8AB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69A8DCD-9541-4992-AA20-2BC0B6D4C5B6}">
  <a:tblStyle styleId="{069A8DCD-9541-4992-AA20-2BC0B6D4C5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 autoAdjust="0"/>
  </p:normalViewPr>
  <p:slideViewPr>
    <p:cSldViewPr snapToGrid="0">
      <p:cViewPr>
        <p:scale>
          <a:sx n="33" d="100"/>
          <a:sy n="33" d="100"/>
        </p:scale>
        <p:origin x="2586" y="19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57d29146c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157d29146c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4761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fc29008437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fc29008437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48112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57d29146c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157d29146c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6685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158c3652cc9_0_7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158c3652cc9_0_7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fc29008437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fc29008437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5" name="Google Shape;2075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" name="Google Shape;2114;gfc29008437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5" name="Google Shape;2115;gfc29008437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528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57d29146c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157d29146c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fc29008437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fc29008437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157d29146c5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157d29146c5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547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" name="Google Shape;3149;g15c23d766a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0" name="Google Shape;3150;g15c23d766a0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766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" name="Google Shape;3149;g15c23d766a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0" name="Google Shape;3150;g15c23d766a0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3559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fc29008437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fc29008437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5358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64050" y="1075600"/>
            <a:ext cx="5244300" cy="217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0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83900" y="3519200"/>
            <a:ext cx="39318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510933" flipH="1">
            <a:off x="4582652" y="634628"/>
            <a:ext cx="4078622" cy="37685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0" y="3883624"/>
            <a:ext cx="1924700" cy="125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1690025" cy="156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289061">
            <a:off x="5774273" y="873878"/>
            <a:ext cx="3772959" cy="3486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96434" y="2424585"/>
            <a:ext cx="2942628" cy="2718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2144" y="3775611"/>
            <a:ext cx="2951203" cy="1367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5924150" y="-1"/>
            <a:ext cx="3235549" cy="149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08496" y="2424585"/>
            <a:ext cx="2942628" cy="2718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2144" y="3775611"/>
            <a:ext cx="2951203" cy="1367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" y="0"/>
            <a:ext cx="2636725" cy="1725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4" y="2424585"/>
            <a:ext cx="2942628" cy="2718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5924150" y="-1"/>
            <a:ext cx="3235549" cy="149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6313221" y="2312724"/>
            <a:ext cx="2942628" cy="2718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 flipH="1">
            <a:off x="-111854" y="111849"/>
            <a:ext cx="2942628" cy="2718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3">
  <p:cSld name="Numbers and text 3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7"/>
          <p:cNvSpPr txBox="1">
            <a:spLocks noGrp="1"/>
          </p:cNvSpPr>
          <p:nvPr>
            <p:ph type="title" hasCustomPrompt="1"/>
          </p:nvPr>
        </p:nvSpPr>
        <p:spPr>
          <a:xfrm>
            <a:off x="856200" y="699376"/>
            <a:ext cx="42084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77" name="Google Shape;377;p47"/>
          <p:cNvSpPr txBox="1">
            <a:spLocks noGrp="1"/>
          </p:cNvSpPr>
          <p:nvPr>
            <p:ph type="subTitle" idx="1"/>
          </p:nvPr>
        </p:nvSpPr>
        <p:spPr>
          <a:xfrm>
            <a:off x="856200" y="1377127"/>
            <a:ext cx="420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78" name="Google Shape;378;p47"/>
          <p:cNvSpPr txBox="1">
            <a:spLocks noGrp="1"/>
          </p:cNvSpPr>
          <p:nvPr>
            <p:ph type="title" idx="2" hasCustomPrompt="1"/>
          </p:nvPr>
        </p:nvSpPr>
        <p:spPr>
          <a:xfrm>
            <a:off x="4078200" y="2046854"/>
            <a:ext cx="4209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79" name="Google Shape;379;p47"/>
          <p:cNvSpPr txBox="1">
            <a:spLocks noGrp="1"/>
          </p:cNvSpPr>
          <p:nvPr>
            <p:ph type="subTitle" idx="3"/>
          </p:nvPr>
        </p:nvSpPr>
        <p:spPr>
          <a:xfrm>
            <a:off x="4078200" y="2730196"/>
            <a:ext cx="420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80" name="Google Shape;380;p47"/>
          <p:cNvSpPr txBox="1">
            <a:spLocks noGrp="1"/>
          </p:cNvSpPr>
          <p:nvPr>
            <p:ph type="title" idx="4" hasCustomPrompt="1"/>
          </p:nvPr>
        </p:nvSpPr>
        <p:spPr>
          <a:xfrm>
            <a:off x="856200" y="3389489"/>
            <a:ext cx="42084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81" name="Google Shape;381;p47"/>
          <p:cNvSpPr txBox="1">
            <a:spLocks noGrp="1"/>
          </p:cNvSpPr>
          <p:nvPr>
            <p:ph type="subTitle" idx="5"/>
          </p:nvPr>
        </p:nvSpPr>
        <p:spPr>
          <a:xfrm>
            <a:off x="856200" y="4077675"/>
            <a:ext cx="420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pic>
        <p:nvPicPr>
          <p:cNvPr id="382" name="Google Shape;382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6974276" y="356099"/>
            <a:ext cx="2525824" cy="181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 flipH="1">
            <a:off x="6437388" y="2436888"/>
            <a:ext cx="2671699" cy="274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7"/>
          <p:cNvPicPr preferRelativeResize="0"/>
          <p:nvPr/>
        </p:nvPicPr>
        <p:blipFill rotWithShape="1">
          <a:blip r:embed="rId3">
            <a:alphaModFix/>
          </a:blip>
          <a:srcRect l="-5083" t="-2000" r="-4940" b="-5526"/>
          <a:stretch/>
        </p:blipFill>
        <p:spPr>
          <a:xfrm rot="-14">
            <a:off x="-966849" y="1822554"/>
            <a:ext cx="1936925" cy="19629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7"/>
          <p:cNvPicPr preferRelativeResize="0"/>
          <p:nvPr/>
        </p:nvPicPr>
        <p:blipFill rotWithShape="1">
          <a:blip r:embed="rId3">
            <a:alphaModFix/>
          </a:blip>
          <a:srcRect l="-5083" t="-2000" r="-4940" b="-5526"/>
          <a:stretch/>
        </p:blipFill>
        <p:spPr>
          <a:xfrm rot="-14">
            <a:off x="5022326" y="-982696"/>
            <a:ext cx="1936925" cy="19629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86704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41" name="Google Shape;4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 flipH="1">
            <a:off x="-87195" y="87188"/>
            <a:ext cx="2293349" cy="211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853230" y="3008718"/>
            <a:ext cx="2293349" cy="2118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2474400" y="3480175"/>
            <a:ext cx="4195200" cy="11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6192794" y="11"/>
            <a:ext cx="2951203" cy="1367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6" y="11"/>
            <a:ext cx="2951203" cy="13678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1840769" y="1388618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1840777" y="1746545"/>
            <a:ext cx="2343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2"/>
          </p:nvPr>
        </p:nvSpPr>
        <p:spPr>
          <a:xfrm>
            <a:off x="5851476" y="137783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5851476" y="1735758"/>
            <a:ext cx="2343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4"/>
          </p:nvPr>
        </p:nvSpPr>
        <p:spPr>
          <a:xfrm>
            <a:off x="1840769" y="2480668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1840777" y="2832687"/>
            <a:ext cx="2343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6"/>
          </p:nvPr>
        </p:nvSpPr>
        <p:spPr>
          <a:xfrm>
            <a:off x="5851476" y="2483671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5851476" y="2835690"/>
            <a:ext cx="2343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8" hasCustomPrompt="1"/>
          </p:nvPr>
        </p:nvSpPr>
        <p:spPr>
          <a:xfrm>
            <a:off x="948624" y="1530567"/>
            <a:ext cx="7347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948635" y="2624982"/>
            <a:ext cx="731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4963868" y="1530567"/>
            <a:ext cx="731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4968395" y="2626782"/>
            <a:ext cx="731400" cy="54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/>
          </p:nvPr>
        </p:nvSpPr>
        <p:spPr>
          <a:xfrm>
            <a:off x="720000" y="53947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6"/>
          </p:nvPr>
        </p:nvSpPr>
        <p:spPr>
          <a:xfrm>
            <a:off x="1840769" y="3571188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7"/>
          </p:nvPr>
        </p:nvSpPr>
        <p:spPr>
          <a:xfrm>
            <a:off x="1840777" y="3923207"/>
            <a:ext cx="2343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8"/>
          </p:nvPr>
        </p:nvSpPr>
        <p:spPr>
          <a:xfrm>
            <a:off x="5851476" y="3574191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9"/>
          </p:nvPr>
        </p:nvSpPr>
        <p:spPr>
          <a:xfrm>
            <a:off x="5851476" y="3926210"/>
            <a:ext cx="2343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20" hasCustomPrompt="1"/>
          </p:nvPr>
        </p:nvSpPr>
        <p:spPr>
          <a:xfrm>
            <a:off x="948635" y="3719397"/>
            <a:ext cx="731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21" hasCustomPrompt="1"/>
          </p:nvPr>
        </p:nvSpPr>
        <p:spPr>
          <a:xfrm>
            <a:off x="4968399" y="3719397"/>
            <a:ext cx="731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pic>
        <p:nvPicPr>
          <p:cNvPr id="93" name="Google Shape;93;p13"/>
          <p:cNvPicPr preferRelativeResize="0"/>
          <p:nvPr/>
        </p:nvPicPr>
        <p:blipFill rotWithShape="1">
          <a:blip r:embed="rId2">
            <a:alphaModFix/>
          </a:blip>
          <a:srcRect r="7527"/>
          <a:stretch/>
        </p:blipFill>
        <p:spPr>
          <a:xfrm flipH="1">
            <a:off x="0" y="3265025"/>
            <a:ext cx="1871576" cy="187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6826825" y="0"/>
            <a:ext cx="2317174" cy="2141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2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78" name="Google Shape;178;p24"/>
          <p:cNvPicPr preferRelativeResize="0"/>
          <p:nvPr/>
        </p:nvPicPr>
        <p:blipFill rotWithShape="1">
          <a:blip r:embed="rId2">
            <a:alphaModFix/>
          </a:blip>
          <a:srcRect b="20293"/>
          <a:stretch/>
        </p:blipFill>
        <p:spPr>
          <a:xfrm rot="5400000">
            <a:off x="-786362" y="3446937"/>
            <a:ext cx="2494150" cy="92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7348837" y="70788"/>
            <a:ext cx="1862000" cy="1720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>
            <a:spLocks noGrp="1"/>
          </p:cNvSpPr>
          <p:nvPr>
            <p:ph type="title"/>
          </p:nvPr>
        </p:nvSpPr>
        <p:spPr>
          <a:xfrm>
            <a:off x="5757750" y="1762508"/>
            <a:ext cx="1455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7"/>
          <p:cNvSpPr txBox="1">
            <a:spLocks noGrp="1"/>
          </p:cNvSpPr>
          <p:nvPr>
            <p:ph type="subTitle" idx="1"/>
          </p:nvPr>
        </p:nvSpPr>
        <p:spPr>
          <a:xfrm>
            <a:off x="4542150" y="2466592"/>
            <a:ext cx="38862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194" name="Google Shape;19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507274" y="0"/>
            <a:ext cx="2636725" cy="1725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>
            <a:spLocks noGrp="1"/>
          </p:cNvSpPr>
          <p:nvPr>
            <p:ph type="title"/>
          </p:nvPr>
        </p:nvSpPr>
        <p:spPr>
          <a:xfrm>
            <a:off x="720000" y="1572450"/>
            <a:ext cx="5875800" cy="22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5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8"/>
          <p:cNvSpPr txBox="1">
            <a:spLocks noGrp="1"/>
          </p:cNvSpPr>
          <p:nvPr>
            <p:ph type="subTitle" idx="1"/>
          </p:nvPr>
        </p:nvSpPr>
        <p:spPr>
          <a:xfrm>
            <a:off x="720000" y="4050050"/>
            <a:ext cx="58758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8"/>
          <p:cNvSpPr/>
          <p:nvPr/>
        </p:nvSpPr>
        <p:spPr>
          <a:xfrm>
            <a:off x="926675" y="-15675"/>
            <a:ext cx="6816748" cy="1531000"/>
          </a:xfrm>
          <a:custGeom>
            <a:avLst/>
            <a:gdLst/>
            <a:ahLst/>
            <a:cxnLst/>
            <a:rect l="l" t="t" r="r" b="b"/>
            <a:pathLst>
              <a:path w="110657" h="31724" extrusionOk="0">
                <a:moveTo>
                  <a:pt x="1" y="1"/>
                </a:moveTo>
                <a:lnTo>
                  <a:pt x="45610" y="176"/>
                </a:lnTo>
                <a:cubicBezTo>
                  <a:pt x="49987" y="215"/>
                  <a:pt x="54177" y="1972"/>
                  <a:pt x="57272" y="5069"/>
                </a:cubicBezTo>
                <a:lnTo>
                  <a:pt x="58443" y="6239"/>
                </a:lnTo>
                <a:cubicBezTo>
                  <a:pt x="61613" y="9408"/>
                  <a:pt x="65922" y="11171"/>
                  <a:pt x="70406" y="11132"/>
                </a:cubicBezTo>
                <a:lnTo>
                  <a:pt x="89890" y="10959"/>
                </a:lnTo>
                <a:lnTo>
                  <a:pt x="110657" y="31723"/>
                </a:lnTo>
                <a:lnTo>
                  <a:pt x="67103" y="31723"/>
                </a:lnTo>
                <a:cubicBezTo>
                  <a:pt x="62672" y="31723"/>
                  <a:pt x="58423" y="29963"/>
                  <a:pt x="55289" y="26832"/>
                </a:cubicBezTo>
                <a:lnTo>
                  <a:pt x="55289" y="26832"/>
                </a:lnTo>
                <a:cubicBezTo>
                  <a:pt x="52154" y="23698"/>
                  <a:pt x="47906" y="21939"/>
                  <a:pt x="43474" y="21939"/>
                </a:cubicBezTo>
                <a:lnTo>
                  <a:pt x="3063" y="21939"/>
                </a:lnTo>
                <a:close/>
              </a:path>
            </a:pathLst>
          </a:custGeom>
          <a:gradFill>
            <a:gsLst>
              <a:gs pos="0">
                <a:srgbClr val="31415B"/>
              </a:gs>
              <a:gs pos="100000">
                <a:srgbClr val="04050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9" name="Google Shape;199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5018150" y="6650"/>
            <a:ext cx="4125850" cy="381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8"/>
          <p:cNvSpPr/>
          <p:nvPr/>
        </p:nvSpPr>
        <p:spPr>
          <a:xfrm rot="10800000">
            <a:off x="4624799" y="3977707"/>
            <a:ext cx="4737226" cy="957668"/>
          </a:xfrm>
          <a:custGeom>
            <a:avLst/>
            <a:gdLst/>
            <a:ahLst/>
            <a:cxnLst/>
            <a:rect l="l" t="t" r="r" b="b"/>
            <a:pathLst>
              <a:path w="110657" h="31724" extrusionOk="0">
                <a:moveTo>
                  <a:pt x="1" y="1"/>
                </a:moveTo>
                <a:lnTo>
                  <a:pt x="45610" y="176"/>
                </a:lnTo>
                <a:cubicBezTo>
                  <a:pt x="49987" y="215"/>
                  <a:pt x="54177" y="1972"/>
                  <a:pt x="57272" y="5069"/>
                </a:cubicBezTo>
                <a:lnTo>
                  <a:pt x="58443" y="6239"/>
                </a:lnTo>
                <a:cubicBezTo>
                  <a:pt x="61613" y="9408"/>
                  <a:pt x="65922" y="11171"/>
                  <a:pt x="70406" y="11132"/>
                </a:cubicBezTo>
                <a:lnTo>
                  <a:pt x="89890" y="10959"/>
                </a:lnTo>
                <a:lnTo>
                  <a:pt x="110657" y="31723"/>
                </a:lnTo>
                <a:lnTo>
                  <a:pt x="67103" y="31723"/>
                </a:lnTo>
                <a:cubicBezTo>
                  <a:pt x="62672" y="31723"/>
                  <a:pt x="58423" y="29963"/>
                  <a:pt x="55289" y="26832"/>
                </a:cubicBezTo>
                <a:lnTo>
                  <a:pt x="55289" y="26832"/>
                </a:lnTo>
                <a:cubicBezTo>
                  <a:pt x="52154" y="23698"/>
                  <a:pt x="47906" y="21939"/>
                  <a:pt x="43474" y="21939"/>
                </a:cubicBezTo>
                <a:lnTo>
                  <a:pt x="3063" y="21939"/>
                </a:lnTo>
                <a:close/>
              </a:path>
            </a:pathLst>
          </a:custGeom>
          <a:gradFill>
            <a:gsLst>
              <a:gs pos="0">
                <a:srgbClr val="31415B"/>
              </a:gs>
              <a:gs pos="100000">
                <a:srgbClr val="04050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1" name="Google Shape;20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0" y="-1"/>
            <a:ext cx="3235549" cy="149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4_1_1_1_1_1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>
            <a:spLocks noGrp="1"/>
          </p:cNvSpPr>
          <p:nvPr>
            <p:ph type="title"/>
          </p:nvPr>
        </p:nvSpPr>
        <p:spPr>
          <a:xfrm>
            <a:off x="927906" y="2990850"/>
            <a:ext cx="7311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2"/>
          <p:cNvSpPr txBox="1">
            <a:spLocks noGrp="1"/>
          </p:cNvSpPr>
          <p:nvPr>
            <p:ph type="subTitle" idx="1"/>
          </p:nvPr>
        </p:nvSpPr>
        <p:spPr>
          <a:xfrm>
            <a:off x="2396400" y="3674375"/>
            <a:ext cx="43512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220" name="Google Shape;22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2" y="0"/>
            <a:ext cx="2584326" cy="119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115325" y="2114804"/>
            <a:ext cx="3660973" cy="239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31415B"/>
            </a:gs>
            <a:gs pos="100000">
              <a:srgbClr val="04050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7750" y="539496"/>
            <a:ext cx="7708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Gilda Display"/>
              <a:buNone/>
              <a:defRPr sz="2800" b="1">
                <a:solidFill>
                  <a:schemeClr val="accent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●"/>
              <a:defRPr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○"/>
              <a:defRPr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■"/>
              <a:defRPr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●"/>
              <a:defRPr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○"/>
              <a:defRPr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■"/>
              <a:defRPr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●"/>
              <a:defRPr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○"/>
              <a:defRPr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■"/>
              <a:defRPr sz="160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6" r:id="rId3"/>
    <p:sldLayoutId id="2147483658" r:id="rId4"/>
    <p:sldLayoutId id="2147483659" r:id="rId5"/>
    <p:sldLayoutId id="2147483670" r:id="rId6"/>
    <p:sldLayoutId id="2147483673" r:id="rId7"/>
    <p:sldLayoutId id="2147483674" r:id="rId8"/>
    <p:sldLayoutId id="2147483678" r:id="rId9"/>
    <p:sldLayoutId id="2147483695" r:id="rId10"/>
    <p:sldLayoutId id="2147483696" r:id="rId11"/>
    <p:sldLayoutId id="2147483703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slide" Target="slide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6"/>
          <p:cNvSpPr/>
          <p:nvPr/>
        </p:nvSpPr>
        <p:spPr>
          <a:xfrm>
            <a:off x="1264050" y="3519200"/>
            <a:ext cx="1755047" cy="5487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56"/>
          <p:cNvSpPr txBox="1">
            <a:spLocks noGrp="1"/>
          </p:cNvSpPr>
          <p:nvPr>
            <p:ph type="ctrTitle"/>
          </p:nvPr>
        </p:nvSpPr>
        <p:spPr>
          <a:xfrm>
            <a:off x="1264050" y="1075600"/>
            <a:ext cx="5244300" cy="217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El precio</a:t>
            </a:r>
            <a:br>
              <a:rPr lang="es" dirty="0"/>
            </a:br>
            <a:r>
              <a:rPr lang="es" dirty="0"/>
              <a:t>de los diamantes</a:t>
            </a:r>
            <a:endParaRPr dirty="0"/>
          </a:p>
        </p:txBody>
      </p:sp>
      <p:sp>
        <p:nvSpPr>
          <p:cNvPr id="417" name="Google Shape;417;p56"/>
          <p:cNvSpPr txBox="1">
            <a:spLocks noGrp="1"/>
          </p:cNvSpPr>
          <p:nvPr>
            <p:ph type="subTitle" idx="1"/>
          </p:nvPr>
        </p:nvSpPr>
        <p:spPr>
          <a:xfrm>
            <a:off x="1417272" y="3519200"/>
            <a:ext cx="3931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Roger Perelló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1"/>
          <p:cNvSpPr txBox="1">
            <a:spLocks noGrp="1"/>
          </p:cNvSpPr>
          <p:nvPr>
            <p:ph type="title"/>
          </p:nvPr>
        </p:nvSpPr>
        <p:spPr>
          <a:xfrm>
            <a:off x="625732" y="1448550"/>
            <a:ext cx="5875800" cy="22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0" dirty="0"/>
              <a:t>2</a:t>
            </a:r>
            <a:endParaRPr sz="20000" dirty="0"/>
          </a:p>
        </p:txBody>
      </p:sp>
      <p:sp>
        <p:nvSpPr>
          <p:cNvPr id="493" name="Google Shape;493;p61"/>
          <p:cNvSpPr/>
          <p:nvPr/>
        </p:nvSpPr>
        <p:spPr>
          <a:xfrm>
            <a:off x="2696066" y="3967850"/>
            <a:ext cx="1989056" cy="64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61"/>
          <p:cNvSpPr txBox="1">
            <a:spLocks noGrp="1"/>
          </p:cNvSpPr>
          <p:nvPr>
            <p:ph type="subTitle" idx="1"/>
          </p:nvPr>
        </p:nvSpPr>
        <p:spPr>
          <a:xfrm>
            <a:off x="720000" y="4050050"/>
            <a:ext cx="58758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Imágenes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9607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5" name="Google Shape;1285;p87"/>
          <p:cNvCxnSpPr>
            <a:stCxn id="1286" idx="0"/>
            <a:endCxn id="1287" idx="2"/>
          </p:cNvCxnSpPr>
          <p:nvPr/>
        </p:nvCxnSpPr>
        <p:spPr>
          <a:xfrm rot="10800000">
            <a:off x="3053157" y="1869750"/>
            <a:ext cx="0" cy="311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0" name="Google Shape;1290;p87"/>
          <p:cNvSpPr txBox="1"/>
          <p:nvPr/>
        </p:nvSpPr>
        <p:spPr>
          <a:xfrm flipH="1">
            <a:off x="1762812" y="3273776"/>
            <a:ext cx="2582944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MobilenetV3Large</a:t>
            </a:r>
            <a:endParaRPr sz="2000" b="1" dirty="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1291" name="Google Shape;1291;p87"/>
          <p:cNvSpPr txBox="1"/>
          <p:nvPr/>
        </p:nvSpPr>
        <p:spPr>
          <a:xfrm flipH="1">
            <a:off x="2151357" y="3685440"/>
            <a:ext cx="18036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Predicción mediocre</a:t>
            </a:r>
            <a:endParaRPr sz="16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1286" name="Google Shape;1286;p87"/>
          <p:cNvSpPr/>
          <p:nvPr/>
        </p:nvSpPr>
        <p:spPr>
          <a:xfrm>
            <a:off x="2662107" y="2180850"/>
            <a:ext cx="782100" cy="781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cxnSp>
        <p:nvCxnSpPr>
          <p:cNvPr id="1292" name="Google Shape;1292;p87"/>
          <p:cNvCxnSpPr>
            <a:cxnSpLocks/>
            <a:stCxn id="1286" idx="2"/>
            <a:endCxn id="1290" idx="0"/>
          </p:cNvCxnSpPr>
          <p:nvPr/>
        </p:nvCxnSpPr>
        <p:spPr>
          <a:xfrm>
            <a:off x="3053157" y="2962650"/>
            <a:ext cx="1127" cy="311126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287" name="Google Shape;1287;p87"/>
          <p:cNvSpPr/>
          <p:nvPr/>
        </p:nvSpPr>
        <p:spPr>
          <a:xfrm>
            <a:off x="2793206" y="1349821"/>
            <a:ext cx="519900" cy="5199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1</a:t>
            </a:r>
            <a:endParaRPr sz="2000" b="1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cxnSp>
        <p:nvCxnSpPr>
          <p:cNvPr id="1293" name="Google Shape;1293;p87"/>
          <p:cNvCxnSpPr>
            <a:stCxn id="1294" idx="0"/>
            <a:endCxn id="1295" idx="2"/>
          </p:cNvCxnSpPr>
          <p:nvPr/>
        </p:nvCxnSpPr>
        <p:spPr>
          <a:xfrm rot="10800000">
            <a:off x="6007622" y="1869750"/>
            <a:ext cx="0" cy="311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6" name="Google Shape;1296;p87"/>
          <p:cNvSpPr txBox="1"/>
          <p:nvPr/>
        </p:nvSpPr>
        <p:spPr>
          <a:xfrm flipH="1">
            <a:off x="5106872" y="3273776"/>
            <a:ext cx="1801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SVR lineal</a:t>
            </a:r>
            <a:endParaRPr sz="2000" b="1" dirty="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1297" name="Google Shape;1297;p87"/>
          <p:cNvSpPr txBox="1"/>
          <p:nvPr/>
        </p:nvSpPr>
        <p:spPr>
          <a:xfrm flipH="1">
            <a:off x="5105822" y="3685440"/>
            <a:ext cx="18036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Control de daños</a:t>
            </a:r>
            <a:endParaRPr sz="16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1294" name="Google Shape;1294;p87"/>
          <p:cNvSpPr/>
          <p:nvPr/>
        </p:nvSpPr>
        <p:spPr>
          <a:xfrm>
            <a:off x="5616572" y="2180850"/>
            <a:ext cx="782100" cy="781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cxnSp>
        <p:nvCxnSpPr>
          <p:cNvPr id="1298" name="Google Shape;1298;p87"/>
          <p:cNvCxnSpPr>
            <a:stCxn id="1294" idx="2"/>
            <a:endCxn id="1296" idx="0"/>
          </p:cNvCxnSpPr>
          <p:nvPr/>
        </p:nvCxnSpPr>
        <p:spPr>
          <a:xfrm>
            <a:off x="6007622" y="2962650"/>
            <a:ext cx="0" cy="311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295" name="Google Shape;1295;p87"/>
          <p:cNvSpPr/>
          <p:nvPr/>
        </p:nvSpPr>
        <p:spPr>
          <a:xfrm>
            <a:off x="5747672" y="1349821"/>
            <a:ext cx="519900" cy="5199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2</a:t>
            </a:r>
            <a:endParaRPr sz="2000" b="1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cxnSp>
        <p:nvCxnSpPr>
          <p:cNvPr id="1305" name="Google Shape;1305;p87"/>
          <p:cNvCxnSpPr>
            <a:endCxn id="1295" idx="1"/>
          </p:cNvCxnSpPr>
          <p:nvPr/>
        </p:nvCxnSpPr>
        <p:spPr>
          <a:xfrm>
            <a:off x="3313172" y="1609771"/>
            <a:ext cx="2434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" name="Google Shape;16257;p137">
            <a:extLst>
              <a:ext uri="{FF2B5EF4-FFF2-40B4-BE49-F238E27FC236}">
                <a16:creationId xmlns:a16="http://schemas.microsoft.com/office/drawing/2014/main" id="{184488E8-85EB-42F1-9B79-26D0AF78C2D1}"/>
              </a:ext>
            </a:extLst>
          </p:cNvPr>
          <p:cNvGrpSpPr/>
          <p:nvPr/>
        </p:nvGrpSpPr>
        <p:grpSpPr>
          <a:xfrm>
            <a:off x="5824950" y="2442810"/>
            <a:ext cx="365344" cy="289753"/>
            <a:chOff x="-62882850" y="1999375"/>
            <a:chExt cx="315850" cy="250500"/>
          </a:xfrm>
        </p:grpSpPr>
        <p:sp>
          <p:nvSpPr>
            <p:cNvPr id="28" name="Google Shape;16258;p137">
              <a:extLst>
                <a:ext uri="{FF2B5EF4-FFF2-40B4-BE49-F238E27FC236}">
                  <a16:creationId xmlns:a16="http://schemas.microsoft.com/office/drawing/2014/main" id="{78291D64-71F2-4BB8-94FA-DE02118F8F95}"/>
                </a:ext>
              </a:extLst>
            </p:cNvPr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259;p137">
              <a:extLst>
                <a:ext uri="{FF2B5EF4-FFF2-40B4-BE49-F238E27FC236}">
                  <a16:creationId xmlns:a16="http://schemas.microsoft.com/office/drawing/2014/main" id="{6BC2C0CF-54FB-4382-86BB-C9A05E21D83B}"/>
                </a:ext>
              </a:extLst>
            </p:cNvPr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5936;p136">
            <a:extLst>
              <a:ext uri="{FF2B5EF4-FFF2-40B4-BE49-F238E27FC236}">
                <a16:creationId xmlns:a16="http://schemas.microsoft.com/office/drawing/2014/main" id="{4441463B-F73D-495B-A358-F198A637DD64}"/>
              </a:ext>
            </a:extLst>
          </p:cNvPr>
          <p:cNvSpPr/>
          <p:nvPr/>
        </p:nvSpPr>
        <p:spPr>
          <a:xfrm rot="5400000">
            <a:off x="2866744" y="2409920"/>
            <a:ext cx="372824" cy="374060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2795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8539B-EB83-490D-9D82-976306EB5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39500"/>
            <a:ext cx="7704000" cy="640200"/>
          </a:xfrm>
        </p:spPr>
        <p:txBody>
          <a:bodyPr/>
          <a:lstStyle/>
          <a:p>
            <a:r>
              <a:rPr lang="es-ES" u="sng" dirty="0"/>
              <a:t>Mejoras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42FE8-5D4E-48AC-870D-D00E99E6F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737" y="1330012"/>
            <a:ext cx="4686525" cy="3645075"/>
          </a:xfrm>
          <a:prstGeom prst="rect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13939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1"/>
          <p:cNvSpPr txBox="1">
            <a:spLocks noGrp="1"/>
          </p:cNvSpPr>
          <p:nvPr>
            <p:ph type="title"/>
          </p:nvPr>
        </p:nvSpPr>
        <p:spPr>
          <a:xfrm>
            <a:off x="625732" y="1448550"/>
            <a:ext cx="5875800" cy="22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0" dirty="0"/>
              <a:t>3</a:t>
            </a:r>
            <a:endParaRPr sz="20000" dirty="0"/>
          </a:p>
        </p:txBody>
      </p:sp>
      <p:sp>
        <p:nvSpPr>
          <p:cNvPr id="493" name="Google Shape;493;p61"/>
          <p:cNvSpPr/>
          <p:nvPr/>
        </p:nvSpPr>
        <p:spPr>
          <a:xfrm>
            <a:off x="2696066" y="3967850"/>
            <a:ext cx="1989056" cy="64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61"/>
          <p:cNvSpPr txBox="1">
            <a:spLocks noGrp="1"/>
          </p:cNvSpPr>
          <p:nvPr>
            <p:ph type="subTitle" idx="1"/>
          </p:nvPr>
        </p:nvSpPr>
        <p:spPr>
          <a:xfrm>
            <a:off x="720000" y="4050050"/>
            <a:ext cx="58758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Miscelánea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528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72"/>
          <p:cNvSpPr txBox="1">
            <a:spLocks noGrp="1"/>
          </p:cNvSpPr>
          <p:nvPr>
            <p:ph type="subTitle" idx="1"/>
          </p:nvPr>
        </p:nvSpPr>
        <p:spPr>
          <a:xfrm>
            <a:off x="2407806" y="1336906"/>
            <a:ext cx="4351200" cy="7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/>
              <a:t>Se tiene en cuenta mediante </a:t>
            </a:r>
            <a:r>
              <a:rPr lang="es-ES" i="1" dirty="0" err="1"/>
              <a:t>webscrapping</a:t>
            </a:r>
            <a:r>
              <a:rPr lang="es-ES" dirty="0"/>
              <a:t> en tiempo real</a:t>
            </a:r>
          </a:p>
        </p:txBody>
      </p:sp>
      <p:sp>
        <p:nvSpPr>
          <p:cNvPr id="776" name="Google Shape;776;p72"/>
          <p:cNvSpPr txBox="1">
            <a:spLocks noGrp="1"/>
          </p:cNvSpPr>
          <p:nvPr>
            <p:ph type="title"/>
          </p:nvPr>
        </p:nvSpPr>
        <p:spPr>
          <a:xfrm>
            <a:off x="927906" y="611211"/>
            <a:ext cx="7311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u="sng" dirty="0"/>
              <a:t>Inflación</a:t>
            </a:r>
            <a:endParaRPr u="sng" dirty="0">
              <a:solidFill>
                <a:schemeClr val="l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33CFDC-8841-4999-A53C-AF578A10B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81" y="2571750"/>
            <a:ext cx="8754850" cy="1477020"/>
          </a:xfrm>
          <a:prstGeom prst="rect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3F8D847-8AD4-4068-858C-23292319081F}"/>
              </a:ext>
            </a:extLst>
          </p:cNvPr>
          <p:cNvSpPr/>
          <p:nvPr/>
        </p:nvSpPr>
        <p:spPr>
          <a:xfrm>
            <a:off x="7407990" y="2948505"/>
            <a:ext cx="1217945" cy="3168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EC21250-D1F5-4D54-8BB3-2AC8045446CD}"/>
              </a:ext>
            </a:extLst>
          </p:cNvPr>
          <p:cNvSpPr/>
          <p:nvPr/>
        </p:nvSpPr>
        <p:spPr>
          <a:xfrm>
            <a:off x="7675191" y="3471198"/>
            <a:ext cx="1127430" cy="2933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>
                <a:solidFill>
                  <a:srgbClr val="FF0000"/>
                </a:solidFill>
              </a:ln>
              <a:noFill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73"/>
          <p:cNvSpPr txBox="1">
            <a:spLocks noGrp="1"/>
          </p:cNvSpPr>
          <p:nvPr>
            <p:ph type="title"/>
          </p:nvPr>
        </p:nvSpPr>
        <p:spPr>
          <a:xfrm>
            <a:off x="5145226" y="1762508"/>
            <a:ext cx="2680048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u="sng" dirty="0"/>
              <a:t>Simetría y fluorescencia</a:t>
            </a:r>
            <a:endParaRPr u="sng" dirty="0">
              <a:solidFill>
                <a:schemeClr val="lt2"/>
              </a:solidFill>
            </a:endParaRPr>
          </a:p>
        </p:txBody>
      </p:sp>
      <p:sp>
        <p:nvSpPr>
          <p:cNvPr id="783" name="Google Shape;783;p73"/>
          <p:cNvSpPr txBox="1">
            <a:spLocks noGrp="1"/>
          </p:cNvSpPr>
          <p:nvPr>
            <p:ph type="subTitle" idx="1"/>
          </p:nvPr>
        </p:nvSpPr>
        <p:spPr>
          <a:xfrm>
            <a:off x="4542150" y="2466592"/>
            <a:ext cx="38862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Se confirman los supuestos del EDA</a:t>
            </a:r>
            <a:endParaRPr dirty="0"/>
          </a:p>
        </p:txBody>
      </p:sp>
      <p:pic>
        <p:nvPicPr>
          <p:cNvPr id="785" name="Google Shape;785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1" y="3409320"/>
            <a:ext cx="2636725" cy="172594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142;p81">
            <a:extLst>
              <a:ext uri="{FF2B5EF4-FFF2-40B4-BE49-F238E27FC236}">
                <a16:creationId xmlns:a16="http://schemas.microsoft.com/office/drawing/2014/main" id="{987673E6-9E3B-40FE-845D-CF35EAFC174E}"/>
              </a:ext>
            </a:extLst>
          </p:cNvPr>
          <p:cNvSpPr txBox="1">
            <a:spLocks/>
          </p:cNvSpPr>
          <p:nvPr/>
        </p:nvSpPr>
        <p:spPr>
          <a:xfrm flipH="1">
            <a:off x="5311050" y="3632093"/>
            <a:ext cx="2348400" cy="6402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●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○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■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●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○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■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●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○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■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9pPr>
          </a:lstStyle>
          <a:p>
            <a:pPr marL="0" indent="0" algn="ctr">
              <a:lnSpc>
                <a:spcPct val="115000"/>
              </a:lnSpc>
              <a:buNone/>
            </a:pPr>
            <a:r>
              <a:rPr lang="es" sz="3000" dirty="0">
                <a:solidFill>
                  <a:schemeClr val="accent1"/>
                </a:solidFill>
                <a:latin typeface="Gilda Display"/>
                <a:ea typeface="Gilda Display"/>
                <a:cs typeface="Gilda Display"/>
                <a:sym typeface="Gilda Display"/>
              </a:rPr>
              <a:t>4604.15 $</a:t>
            </a:r>
          </a:p>
        </p:txBody>
      </p:sp>
      <p:sp>
        <p:nvSpPr>
          <p:cNvPr id="8" name="Google Shape;1143;p81">
            <a:extLst>
              <a:ext uri="{FF2B5EF4-FFF2-40B4-BE49-F238E27FC236}">
                <a16:creationId xmlns:a16="http://schemas.microsoft.com/office/drawing/2014/main" id="{694A48CB-5D80-4038-9646-A02AE95A5E79}"/>
              </a:ext>
            </a:extLst>
          </p:cNvPr>
          <p:cNvSpPr txBox="1">
            <a:spLocks/>
          </p:cNvSpPr>
          <p:nvPr/>
        </p:nvSpPr>
        <p:spPr>
          <a:xfrm flipH="1">
            <a:off x="5311050" y="4307425"/>
            <a:ext cx="2348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●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○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■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●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○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■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●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○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Zen Kaku Gothic Antique"/>
              <a:buChar char="■"/>
              <a:defRPr sz="1600" b="0" i="0" u="none" strike="noStrike" cap="none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9pPr>
          </a:lstStyle>
          <a:p>
            <a:pPr marL="0" indent="0" algn="ctr">
              <a:buFont typeface="Zen Kaku Gothic Antique"/>
              <a:buNone/>
            </a:pPr>
            <a:r>
              <a:rPr lang="es-ES" dirty="0"/>
              <a:t>Predicción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4BE53C-20C9-4630-B663-C7F4CD675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041" y="626237"/>
            <a:ext cx="1638640" cy="3891025"/>
          </a:xfrm>
          <a:prstGeom prst="rect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5DC052-255E-47F2-AEAE-C7CCB515F8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9310" y="626237"/>
            <a:ext cx="1137763" cy="3891025"/>
          </a:xfrm>
          <a:prstGeom prst="rect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A1A2AB0B-F2E3-4EF4-8BA3-64BF66F0D037}"/>
              </a:ext>
            </a:extLst>
          </p:cNvPr>
          <p:cNvSpPr/>
          <p:nvPr/>
        </p:nvSpPr>
        <p:spPr>
          <a:xfrm>
            <a:off x="2936666" y="3823240"/>
            <a:ext cx="1217945" cy="89810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79EB659-04C5-455D-BA68-6F509734228F}"/>
              </a:ext>
            </a:extLst>
          </p:cNvPr>
          <p:cNvSpPr/>
          <p:nvPr/>
        </p:nvSpPr>
        <p:spPr>
          <a:xfrm>
            <a:off x="889988" y="3632093"/>
            <a:ext cx="1217945" cy="914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>
                <a:solidFill>
                  <a:srgbClr val="FF0000"/>
                </a:solidFill>
              </a:ln>
              <a:noFill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Jewelry at Jared inspecting and appraising an engagement ring and diamond.">
            <a:extLst>
              <a:ext uri="{FF2B5EF4-FFF2-40B4-BE49-F238E27FC236}">
                <a16:creationId xmlns:a16="http://schemas.microsoft.com/office/drawing/2014/main" id="{E6883AC1-4152-4AF0-98A1-D61F36E33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33890" y="0"/>
            <a:ext cx="21602698" cy="5400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7" name="Google Shape;2077;p106"/>
          <p:cNvSpPr/>
          <p:nvPr/>
        </p:nvSpPr>
        <p:spPr>
          <a:xfrm>
            <a:off x="2474400" y="3480175"/>
            <a:ext cx="4195200" cy="1119300"/>
          </a:xfrm>
          <a:prstGeom prst="roundRect">
            <a:avLst>
              <a:gd name="adj" fmla="val 22503"/>
            </a:avLst>
          </a:prstGeom>
          <a:gradFill>
            <a:gsLst>
              <a:gs pos="0">
                <a:srgbClr val="31415B"/>
              </a:gs>
              <a:gs pos="100000">
                <a:srgbClr val="040506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106"/>
          <p:cNvSpPr txBox="1">
            <a:spLocks noGrp="1"/>
          </p:cNvSpPr>
          <p:nvPr>
            <p:ph type="title"/>
          </p:nvPr>
        </p:nvSpPr>
        <p:spPr>
          <a:xfrm>
            <a:off x="2474400" y="3480175"/>
            <a:ext cx="4195200" cy="11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Gracias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Google Shape;2117;p111"/>
          <p:cNvSpPr/>
          <p:nvPr/>
        </p:nvSpPr>
        <p:spPr>
          <a:xfrm>
            <a:off x="720000" y="1376377"/>
            <a:ext cx="4482000" cy="367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2118;p111"/>
          <p:cNvSpPr/>
          <p:nvPr/>
        </p:nvSpPr>
        <p:spPr>
          <a:xfrm>
            <a:off x="3942000" y="2729446"/>
            <a:ext cx="4482000" cy="367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9" name="Google Shape;2119;p111"/>
          <p:cNvSpPr/>
          <p:nvPr/>
        </p:nvSpPr>
        <p:spPr>
          <a:xfrm>
            <a:off x="720000" y="4076925"/>
            <a:ext cx="4482000" cy="367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0" name="Google Shape;2120;p111"/>
          <p:cNvSpPr txBox="1">
            <a:spLocks noGrp="1"/>
          </p:cNvSpPr>
          <p:nvPr>
            <p:ph type="subTitle" idx="5"/>
          </p:nvPr>
        </p:nvSpPr>
        <p:spPr>
          <a:xfrm>
            <a:off x="856200" y="4077675"/>
            <a:ext cx="420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Limitado pero sin competencia</a:t>
            </a:r>
            <a:endParaRPr dirty="0"/>
          </a:p>
        </p:txBody>
      </p:sp>
      <p:sp>
        <p:nvSpPr>
          <p:cNvPr id="2121" name="Google Shape;2121;p111"/>
          <p:cNvSpPr txBox="1">
            <a:spLocks noGrp="1"/>
          </p:cNvSpPr>
          <p:nvPr>
            <p:ph type="subTitle" idx="1"/>
          </p:nvPr>
        </p:nvSpPr>
        <p:spPr>
          <a:xfrm>
            <a:off x="856200" y="1377127"/>
            <a:ext cx="420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Tasar un diamante es caro</a:t>
            </a:r>
            <a:endParaRPr dirty="0"/>
          </a:p>
        </p:txBody>
      </p:sp>
      <p:sp>
        <p:nvSpPr>
          <p:cNvPr id="2122" name="Google Shape;2122;p111"/>
          <p:cNvSpPr txBox="1">
            <a:spLocks noGrp="1"/>
          </p:cNvSpPr>
          <p:nvPr>
            <p:ph type="title"/>
          </p:nvPr>
        </p:nvSpPr>
        <p:spPr>
          <a:xfrm>
            <a:off x="856200" y="699376"/>
            <a:ext cx="42084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Problema</a:t>
            </a:r>
            <a:endParaRPr dirty="0"/>
          </a:p>
        </p:txBody>
      </p:sp>
      <p:sp>
        <p:nvSpPr>
          <p:cNvPr id="2123" name="Google Shape;2123;p111"/>
          <p:cNvSpPr txBox="1">
            <a:spLocks noGrp="1"/>
          </p:cNvSpPr>
          <p:nvPr>
            <p:ph type="title" idx="2"/>
          </p:nvPr>
        </p:nvSpPr>
        <p:spPr>
          <a:xfrm>
            <a:off x="4078200" y="2046854"/>
            <a:ext cx="4209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Solución</a:t>
            </a:r>
            <a:endParaRPr dirty="0"/>
          </a:p>
        </p:txBody>
      </p:sp>
      <p:sp>
        <p:nvSpPr>
          <p:cNvPr id="2124" name="Google Shape;2124;p111"/>
          <p:cNvSpPr txBox="1">
            <a:spLocks noGrp="1"/>
          </p:cNvSpPr>
          <p:nvPr>
            <p:ph type="subTitle" idx="3"/>
          </p:nvPr>
        </p:nvSpPr>
        <p:spPr>
          <a:xfrm>
            <a:off x="4078200" y="2730196"/>
            <a:ext cx="420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Evaluación condicionada</a:t>
            </a:r>
            <a:endParaRPr dirty="0"/>
          </a:p>
        </p:txBody>
      </p:sp>
      <p:sp>
        <p:nvSpPr>
          <p:cNvPr id="2125" name="Google Shape;2125;p111"/>
          <p:cNvSpPr txBox="1">
            <a:spLocks noGrp="1"/>
          </p:cNvSpPr>
          <p:nvPr>
            <p:ph type="title" idx="4"/>
          </p:nvPr>
        </p:nvSpPr>
        <p:spPr>
          <a:xfrm>
            <a:off x="856200" y="3389489"/>
            <a:ext cx="42084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Resultado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882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8"/>
          <p:cNvSpPr/>
          <p:nvPr/>
        </p:nvSpPr>
        <p:spPr>
          <a:xfrm>
            <a:off x="1944150" y="539475"/>
            <a:ext cx="5255700" cy="640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58"/>
          <p:cNvSpPr txBox="1">
            <a:spLocks noGrp="1"/>
          </p:cNvSpPr>
          <p:nvPr>
            <p:ph type="title" idx="15"/>
          </p:nvPr>
        </p:nvSpPr>
        <p:spPr>
          <a:xfrm>
            <a:off x="720000" y="53947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 dirty="0"/>
              <a:t>Datasets</a:t>
            </a:r>
            <a:endParaRPr i="1" dirty="0"/>
          </a:p>
        </p:txBody>
      </p:sp>
      <p:sp>
        <p:nvSpPr>
          <p:cNvPr id="433" name="Google Shape;433;p58"/>
          <p:cNvSpPr/>
          <p:nvPr/>
        </p:nvSpPr>
        <p:spPr>
          <a:xfrm>
            <a:off x="1209471" y="2131726"/>
            <a:ext cx="731400" cy="7314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58"/>
          <p:cNvSpPr/>
          <p:nvPr/>
        </p:nvSpPr>
        <p:spPr>
          <a:xfrm>
            <a:off x="1214071" y="3478506"/>
            <a:ext cx="731400" cy="7314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58"/>
          <p:cNvSpPr txBox="1">
            <a:spLocks noGrp="1"/>
          </p:cNvSpPr>
          <p:nvPr>
            <p:ph type="title" idx="8"/>
          </p:nvPr>
        </p:nvSpPr>
        <p:spPr>
          <a:xfrm>
            <a:off x="1209450" y="2223076"/>
            <a:ext cx="734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436" name="Google Shape;436;p58"/>
          <p:cNvSpPr txBox="1">
            <a:spLocks noGrp="1"/>
          </p:cNvSpPr>
          <p:nvPr>
            <p:ph type="title" idx="9"/>
          </p:nvPr>
        </p:nvSpPr>
        <p:spPr>
          <a:xfrm>
            <a:off x="1214061" y="3569856"/>
            <a:ext cx="731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2</a:t>
            </a:r>
            <a:endParaRPr dirty="0"/>
          </a:p>
        </p:txBody>
      </p:sp>
      <p:sp>
        <p:nvSpPr>
          <p:cNvPr id="440" name="Google Shape;440;p58">
            <a:hlinkClick r:id="rId3" action="ppaction://hlinksldjump"/>
          </p:cNvPr>
          <p:cNvSpPr txBox="1">
            <a:spLocks noGrp="1"/>
          </p:cNvSpPr>
          <p:nvPr>
            <p:ph type="title"/>
          </p:nvPr>
        </p:nvSpPr>
        <p:spPr>
          <a:xfrm>
            <a:off x="2101595" y="2321476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ES" dirty="0">
                <a:uFill>
                  <a:noFill/>
                </a:uFill>
                <a:hlinkClick r:id="rId4" action="ppaction://hlinksldjump"/>
              </a:rPr>
              <a:t>Características</a:t>
            </a:r>
            <a:endParaRPr lang="es-ES" dirty="0"/>
          </a:p>
        </p:txBody>
      </p:sp>
      <p:sp>
        <p:nvSpPr>
          <p:cNvPr id="444" name="Google Shape;444;p58"/>
          <p:cNvSpPr txBox="1">
            <a:spLocks noGrp="1"/>
          </p:cNvSpPr>
          <p:nvPr>
            <p:ph type="title" idx="4"/>
          </p:nvPr>
        </p:nvSpPr>
        <p:spPr>
          <a:xfrm>
            <a:off x="2106195" y="3669907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uFill>
                  <a:noFill/>
                </a:uFill>
                <a:hlinkClick r:id="" action="ppaction://noaction"/>
              </a:rPr>
              <a:t>Imágenes</a:t>
            </a:r>
            <a:endParaRPr dirty="0"/>
          </a:p>
        </p:txBody>
      </p:sp>
      <p:cxnSp>
        <p:nvCxnSpPr>
          <p:cNvPr id="112" name="Google Shape;1390;p90">
            <a:extLst>
              <a:ext uri="{FF2B5EF4-FFF2-40B4-BE49-F238E27FC236}">
                <a16:creationId xmlns:a16="http://schemas.microsoft.com/office/drawing/2014/main" id="{9B374AEA-AA84-46DD-A14E-07E6B7441BCC}"/>
              </a:ext>
            </a:extLst>
          </p:cNvPr>
          <p:cNvCxnSpPr>
            <a:cxnSpLocks/>
          </p:cNvCxnSpPr>
          <p:nvPr/>
        </p:nvCxnSpPr>
        <p:spPr>
          <a:xfrm>
            <a:off x="3934657" y="2532359"/>
            <a:ext cx="1418100" cy="1000094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13" name="Google Shape;1390;p90">
            <a:extLst>
              <a:ext uri="{FF2B5EF4-FFF2-40B4-BE49-F238E27FC236}">
                <a16:creationId xmlns:a16="http://schemas.microsoft.com/office/drawing/2014/main" id="{B5A05D18-1B7C-4F60-9154-5C03E3D0350A}"/>
              </a:ext>
            </a:extLst>
          </p:cNvPr>
          <p:cNvCxnSpPr>
            <a:cxnSpLocks/>
          </p:cNvCxnSpPr>
          <p:nvPr/>
        </p:nvCxnSpPr>
        <p:spPr>
          <a:xfrm flipV="1">
            <a:off x="3934657" y="1781930"/>
            <a:ext cx="1514892" cy="750429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15" name="Google Shape;433;p58">
            <a:extLst>
              <a:ext uri="{FF2B5EF4-FFF2-40B4-BE49-F238E27FC236}">
                <a16:creationId xmlns:a16="http://schemas.microsoft.com/office/drawing/2014/main" id="{0F14566C-7309-4329-B986-DD8B8B99756A}"/>
              </a:ext>
            </a:extLst>
          </p:cNvPr>
          <p:cNvSpPr/>
          <p:nvPr/>
        </p:nvSpPr>
        <p:spPr>
          <a:xfrm>
            <a:off x="5513357" y="3166753"/>
            <a:ext cx="731400" cy="7314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434;p58">
            <a:extLst>
              <a:ext uri="{FF2B5EF4-FFF2-40B4-BE49-F238E27FC236}">
                <a16:creationId xmlns:a16="http://schemas.microsoft.com/office/drawing/2014/main" id="{6793C444-B4E6-4C2E-AA15-6E87C0250306}"/>
              </a:ext>
            </a:extLst>
          </p:cNvPr>
          <p:cNvSpPr/>
          <p:nvPr/>
        </p:nvSpPr>
        <p:spPr>
          <a:xfrm>
            <a:off x="5513346" y="1406568"/>
            <a:ext cx="731400" cy="7314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435;p58">
            <a:extLst>
              <a:ext uri="{FF2B5EF4-FFF2-40B4-BE49-F238E27FC236}">
                <a16:creationId xmlns:a16="http://schemas.microsoft.com/office/drawing/2014/main" id="{97104FCC-FE1E-4559-8666-A527C9C8D310}"/>
              </a:ext>
            </a:extLst>
          </p:cNvPr>
          <p:cNvSpPr txBox="1">
            <a:spLocks/>
          </p:cNvSpPr>
          <p:nvPr/>
        </p:nvSpPr>
        <p:spPr>
          <a:xfrm>
            <a:off x="5513336" y="3258103"/>
            <a:ext cx="734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Gilda Display"/>
              <a:buNone/>
              <a:defRPr sz="2500" b="1" i="0" u="none" strike="noStrike" cap="none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" dirty="0"/>
              <a:t>1.2</a:t>
            </a:r>
          </a:p>
        </p:txBody>
      </p:sp>
      <p:sp>
        <p:nvSpPr>
          <p:cNvPr id="118" name="Google Shape;436;p58">
            <a:extLst>
              <a:ext uri="{FF2B5EF4-FFF2-40B4-BE49-F238E27FC236}">
                <a16:creationId xmlns:a16="http://schemas.microsoft.com/office/drawing/2014/main" id="{4A07FA73-F85A-4329-926E-86D2FAFF5E0D}"/>
              </a:ext>
            </a:extLst>
          </p:cNvPr>
          <p:cNvSpPr txBox="1">
            <a:spLocks/>
          </p:cNvSpPr>
          <p:nvPr/>
        </p:nvSpPr>
        <p:spPr>
          <a:xfrm>
            <a:off x="5513336" y="1497918"/>
            <a:ext cx="731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Gilda Display"/>
              <a:buNone/>
              <a:defRPr sz="2500" b="1" i="0" u="none" strike="noStrike" cap="none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" dirty="0"/>
              <a:t>1.1</a:t>
            </a:r>
          </a:p>
        </p:txBody>
      </p:sp>
      <p:sp>
        <p:nvSpPr>
          <p:cNvPr id="122" name="Google Shape;440;p58">
            <a:hlinkClick r:id="rId3" action="ppaction://hlinksldjump"/>
            <a:extLst>
              <a:ext uri="{FF2B5EF4-FFF2-40B4-BE49-F238E27FC236}">
                <a16:creationId xmlns:a16="http://schemas.microsoft.com/office/drawing/2014/main" id="{5EB142C8-7E7B-4260-B102-239F1775A6FC}"/>
              </a:ext>
            </a:extLst>
          </p:cNvPr>
          <p:cNvSpPr txBox="1">
            <a:spLocks/>
          </p:cNvSpPr>
          <p:nvPr/>
        </p:nvSpPr>
        <p:spPr>
          <a:xfrm>
            <a:off x="6323383" y="3312859"/>
            <a:ext cx="2305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Gilda Display"/>
              <a:buNone/>
              <a:defRPr sz="2000" b="1" i="0" u="none" strike="noStrike" cap="none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 i="1" dirty="0">
                <a:uFill>
                  <a:noFill/>
                </a:uFill>
                <a:hlinkClick r:id="rId4" action="ppaction://hlinksldjump"/>
              </a:rPr>
              <a:t>App</a:t>
            </a:r>
            <a:endParaRPr lang="es-ES" i="1" dirty="0"/>
          </a:p>
        </p:txBody>
      </p:sp>
      <p:sp>
        <p:nvSpPr>
          <p:cNvPr id="123" name="Google Shape;440;p58">
            <a:hlinkClick r:id="rId3" action="ppaction://hlinksldjump"/>
            <a:extLst>
              <a:ext uri="{FF2B5EF4-FFF2-40B4-BE49-F238E27FC236}">
                <a16:creationId xmlns:a16="http://schemas.microsoft.com/office/drawing/2014/main" id="{B85FB842-8009-4966-BC4B-397A152CC11E}"/>
              </a:ext>
            </a:extLst>
          </p:cNvPr>
          <p:cNvSpPr txBox="1">
            <a:spLocks/>
          </p:cNvSpPr>
          <p:nvPr/>
        </p:nvSpPr>
        <p:spPr>
          <a:xfrm>
            <a:off x="6288651" y="1643365"/>
            <a:ext cx="2305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Gilda Display"/>
              <a:buNone/>
              <a:defRPr sz="2000" b="1" i="0" u="none" strike="noStrike" cap="none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 dirty="0">
                <a:uFill>
                  <a:noFill/>
                </a:uFill>
                <a:hlinkClick r:id="rId4" action="ppaction://hlinksldjump"/>
              </a:rPr>
              <a:t>Competición</a:t>
            </a:r>
            <a:endParaRPr lang="es-ES" dirty="0"/>
          </a:p>
        </p:txBody>
      </p:sp>
      <p:cxnSp>
        <p:nvCxnSpPr>
          <p:cNvPr id="124" name="Google Shape;1390;p90">
            <a:extLst>
              <a:ext uri="{FF2B5EF4-FFF2-40B4-BE49-F238E27FC236}">
                <a16:creationId xmlns:a16="http://schemas.microsoft.com/office/drawing/2014/main" id="{DD5DDA1E-8B86-40A8-98C1-E1D8B622A652}"/>
              </a:ext>
            </a:extLst>
          </p:cNvPr>
          <p:cNvCxnSpPr>
            <a:cxnSpLocks/>
          </p:cNvCxnSpPr>
          <p:nvPr/>
        </p:nvCxnSpPr>
        <p:spPr>
          <a:xfrm flipV="1">
            <a:off x="3337089" y="3532453"/>
            <a:ext cx="2015668" cy="320304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1"/>
          <p:cNvSpPr txBox="1">
            <a:spLocks noGrp="1"/>
          </p:cNvSpPr>
          <p:nvPr>
            <p:ph type="title"/>
          </p:nvPr>
        </p:nvSpPr>
        <p:spPr>
          <a:xfrm>
            <a:off x="625732" y="1448550"/>
            <a:ext cx="5875800" cy="22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0" dirty="0"/>
              <a:t>1</a:t>
            </a:r>
            <a:endParaRPr sz="20000" dirty="0"/>
          </a:p>
        </p:txBody>
      </p:sp>
      <p:sp>
        <p:nvSpPr>
          <p:cNvPr id="493" name="Google Shape;493;p61"/>
          <p:cNvSpPr/>
          <p:nvPr/>
        </p:nvSpPr>
        <p:spPr>
          <a:xfrm>
            <a:off x="2696066" y="3967850"/>
            <a:ext cx="1989056" cy="64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61"/>
          <p:cNvSpPr txBox="1">
            <a:spLocks noGrp="1"/>
          </p:cNvSpPr>
          <p:nvPr>
            <p:ph type="subTitle" idx="1"/>
          </p:nvPr>
        </p:nvSpPr>
        <p:spPr>
          <a:xfrm>
            <a:off x="720000" y="4050050"/>
            <a:ext cx="58758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Características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4"/>
          <p:cNvSpPr/>
          <p:nvPr/>
        </p:nvSpPr>
        <p:spPr>
          <a:xfrm>
            <a:off x="1944150" y="539488"/>
            <a:ext cx="5255700" cy="640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6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Características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531" name="Google Shape;531;p64"/>
          <p:cNvSpPr/>
          <p:nvPr/>
        </p:nvSpPr>
        <p:spPr>
          <a:xfrm>
            <a:off x="3728400" y="1997322"/>
            <a:ext cx="1687200" cy="16872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64"/>
          <p:cNvSpPr/>
          <p:nvPr/>
        </p:nvSpPr>
        <p:spPr>
          <a:xfrm>
            <a:off x="3462632" y="1718508"/>
            <a:ext cx="543300" cy="5433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3" name="Google Shape;533;p64"/>
          <p:cNvSpPr/>
          <p:nvPr/>
        </p:nvSpPr>
        <p:spPr>
          <a:xfrm>
            <a:off x="3462632" y="3418084"/>
            <a:ext cx="543300" cy="5433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64"/>
          <p:cNvSpPr/>
          <p:nvPr/>
        </p:nvSpPr>
        <p:spPr>
          <a:xfrm>
            <a:off x="5139032" y="1718508"/>
            <a:ext cx="543300" cy="5433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64"/>
          <p:cNvSpPr/>
          <p:nvPr/>
        </p:nvSpPr>
        <p:spPr>
          <a:xfrm>
            <a:off x="5139032" y="3418084"/>
            <a:ext cx="543300" cy="5433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64"/>
          <p:cNvSpPr txBox="1">
            <a:spLocks noGrp="1"/>
          </p:cNvSpPr>
          <p:nvPr>
            <p:ph type="subTitle" idx="4294967295"/>
          </p:nvPr>
        </p:nvSpPr>
        <p:spPr>
          <a:xfrm>
            <a:off x="1184742" y="3676805"/>
            <a:ext cx="21411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Cantidad de imperfecciones</a:t>
            </a:r>
            <a:endParaRPr dirty="0"/>
          </a:p>
        </p:txBody>
      </p:sp>
      <p:sp>
        <p:nvSpPr>
          <p:cNvPr id="537" name="Google Shape;537;p64"/>
          <p:cNvSpPr txBox="1">
            <a:spLocks noGrp="1"/>
          </p:cNvSpPr>
          <p:nvPr>
            <p:ph type="subTitle" idx="4294967295"/>
          </p:nvPr>
        </p:nvSpPr>
        <p:spPr>
          <a:xfrm>
            <a:off x="1317791" y="3235234"/>
            <a:ext cx="2027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latin typeface="Gilda Display"/>
                <a:ea typeface="Gilda Display"/>
                <a:cs typeface="Gilda Display"/>
                <a:sym typeface="Gilda Display"/>
              </a:rPr>
              <a:t>Claridad</a:t>
            </a:r>
            <a:endParaRPr sz="2000" b="1" dirty="0"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538" name="Google Shape;538;p64"/>
          <p:cNvSpPr txBox="1">
            <a:spLocks noGrp="1"/>
          </p:cNvSpPr>
          <p:nvPr>
            <p:ph type="subTitle" idx="4294967295"/>
          </p:nvPr>
        </p:nvSpPr>
        <p:spPr>
          <a:xfrm>
            <a:off x="5758519" y="1875866"/>
            <a:ext cx="213925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Cuanto menos, mejor</a:t>
            </a:r>
            <a:endParaRPr dirty="0"/>
          </a:p>
        </p:txBody>
      </p:sp>
      <p:sp>
        <p:nvSpPr>
          <p:cNvPr id="539" name="Google Shape;539;p64"/>
          <p:cNvSpPr txBox="1">
            <a:spLocks noGrp="1"/>
          </p:cNvSpPr>
          <p:nvPr>
            <p:ph type="subTitle" idx="4294967295"/>
          </p:nvPr>
        </p:nvSpPr>
        <p:spPr>
          <a:xfrm>
            <a:off x="5758158" y="1555750"/>
            <a:ext cx="1321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latin typeface="Gilda Display"/>
                <a:ea typeface="Gilda Display"/>
                <a:cs typeface="Gilda Display"/>
                <a:sym typeface="Gilda Display"/>
              </a:rPr>
              <a:t>Color</a:t>
            </a:r>
            <a:endParaRPr sz="2000" b="1" dirty="0"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540" name="Google Shape;540;p64"/>
          <p:cNvSpPr txBox="1">
            <a:spLocks noGrp="1"/>
          </p:cNvSpPr>
          <p:nvPr>
            <p:ph type="subTitle" idx="4294967295"/>
          </p:nvPr>
        </p:nvSpPr>
        <p:spPr>
          <a:xfrm>
            <a:off x="5786987" y="3676805"/>
            <a:ext cx="21411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Ángulos y proporción atractiva</a:t>
            </a:r>
            <a:endParaRPr dirty="0"/>
          </a:p>
        </p:txBody>
      </p:sp>
      <p:sp>
        <p:nvSpPr>
          <p:cNvPr id="541" name="Google Shape;541;p64"/>
          <p:cNvSpPr txBox="1">
            <a:spLocks noGrp="1"/>
          </p:cNvSpPr>
          <p:nvPr>
            <p:ph type="subTitle" idx="4294967295"/>
          </p:nvPr>
        </p:nvSpPr>
        <p:spPr>
          <a:xfrm>
            <a:off x="5757572" y="3255002"/>
            <a:ext cx="1321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latin typeface="Gilda Display"/>
                <a:ea typeface="Gilda Display"/>
                <a:cs typeface="Gilda Display"/>
                <a:sym typeface="Gilda Display"/>
              </a:rPr>
              <a:t>Corte</a:t>
            </a:r>
            <a:endParaRPr sz="2000" b="1" dirty="0"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542" name="Google Shape;542;p64"/>
          <p:cNvSpPr txBox="1">
            <a:spLocks noGrp="1"/>
          </p:cNvSpPr>
          <p:nvPr>
            <p:ph type="title" idx="4294967295"/>
          </p:nvPr>
        </p:nvSpPr>
        <p:spPr>
          <a:xfrm flipH="1">
            <a:off x="1359925" y="1537750"/>
            <a:ext cx="2026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dirty="0">
                <a:solidFill>
                  <a:schemeClr val="lt1"/>
                </a:solidFill>
              </a:rPr>
              <a:t>Tamaño</a:t>
            </a:r>
            <a:endParaRPr sz="2000" dirty="0">
              <a:solidFill>
                <a:schemeClr val="lt1"/>
              </a:solidFill>
            </a:endParaRPr>
          </a:p>
        </p:txBody>
      </p:sp>
      <p:sp>
        <p:nvSpPr>
          <p:cNvPr id="543" name="Google Shape;543;p64"/>
          <p:cNvSpPr txBox="1">
            <a:spLocks noGrp="1"/>
          </p:cNvSpPr>
          <p:nvPr>
            <p:ph type="subTitle" idx="4294967295"/>
          </p:nvPr>
        </p:nvSpPr>
        <p:spPr>
          <a:xfrm flipH="1">
            <a:off x="1228009" y="1873401"/>
            <a:ext cx="21402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Peso y dimensiones</a:t>
            </a:r>
            <a:endParaRPr dirty="0"/>
          </a:p>
        </p:txBody>
      </p:sp>
      <p:grpSp>
        <p:nvGrpSpPr>
          <p:cNvPr id="29" name="Google Shape;572;p65">
            <a:extLst>
              <a:ext uri="{FF2B5EF4-FFF2-40B4-BE49-F238E27FC236}">
                <a16:creationId xmlns:a16="http://schemas.microsoft.com/office/drawing/2014/main" id="{B82B6D70-BACA-4F87-82D9-783398C2043A}"/>
              </a:ext>
            </a:extLst>
          </p:cNvPr>
          <p:cNvGrpSpPr/>
          <p:nvPr/>
        </p:nvGrpSpPr>
        <p:grpSpPr>
          <a:xfrm>
            <a:off x="3942197" y="2286242"/>
            <a:ext cx="1210112" cy="1190902"/>
            <a:chOff x="6900221" y="2117913"/>
            <a:chExt cx="349543" cy="343994"/>
          </a:xfrm>
        </p:grpSpPr>
        <p:sp>
          <p:nvSpPr>
            <p:cNvPr id="30" name="Google Shape;573;p65">
              <a:extLst>
                <a:ext uri="{FF2B5EF4-FFF2-40B4-BE49-F238E27FC236}">
                  <a16:creationId xmlns:a16="http://schemas.microsoft.com/office/drawing/2014/main" id="{988CE184-9E81-46EE-AEF6-1D1154F28968}"/>
                </a:ext>
              </a:extLst>
            </p:cNvPr>
            <p:cNvSpPr/>
            <p:nvPr/>
          </p:nvSpPr>
          <p:spPr>
            <a:xfrm>
              <a:off x="6900221" y="2117913"/>
              <a:ext cx="349543" cy="343994"/>
            </a:xfrm>
            <a:custGeom>
              <a:avLst/>
              <a:gdLst/>
              <a:ahLst/>
              <a:cxnLst/>
              <a:rect l="l" t="t" r="r" b="b"/>
              <a:pathLst>
                <a:path w="12158" h="11965" extrusionOk="0">
                  <a:moveTo>
                    <a:pt x="5743" y="358"/>
                  </a:moveTo>
                  <a:lnTo>
                    <a:pt x="5743" y="358"/>
                  </a:lnTo>
                  <a:cubicBezTo>
                    <a:pt x="5470" y="766"/>
                    <a:pt x="5206" y="1162"/>
                    <a:pt x="4934" y="1565"/>
                  </a:cubicBezTo>
                  <a:cubicBezTo>
                    <a:pt x="5032" y="1633"/>
                    <a:pt x="5126" y="1695"/>
                    <a:pt x="5229" y="1766"/>
                  </a:cubicBezTo>
                  <a:cubicBezTo>
                    <a:pt x="5509" y="1346"/>
                    <a:pt x="5787" y="933"/>
                    <a:pt x="6079" y="500"/>
                  </a:cubicBezTo>
                  <a:cubicBezTo>
                    <a:pt x="6699" y="1423"/>
                    <a:pt x="7311" y="2339"/>
                    <a:pt x="7934" y="3263"/>
                  </a:cubicBezTo>
                  <a:lnTo>
                    <a:pt x="4224" y="3263"/>
                  </a:lnTo>
                  <a:cubicBezTo>
                    <a:pt x="4492" y="2862"/>
                    <a:pt x="4756" y="2467"/>
                    <a:pt x="5026" y="2063"/>
                  </a:cubicBezTo>
                  <a:cubicBezTo>
                    <a:pt x="4927" y="1996"/>
                    <a:pt x="4836" y="1935"/>
                    <a:pt x="4732" y="1865"/>
                  </a:cubicBezTo>
                  <a:cubicBezTo>
                    <a:pt x="4467" y="2260"/>
                    <a:pt x="4204" y="2651"/>
                    <a:pt x="3930" y="3060"/>
                  </a:cubicBezTo>
                  <a:cubicBezTo>
                    <a:pt x="3598" y="2150"/>
                    <a:pt x="3277" y="1260"/>
                    <a:pt x="2951" y="363"/>
                  </a:cubicBezTo>
                  <a:cubicBezTo>
                    <a:pt x="3882" y="363"/>
                    <a:pt x="4800" y="363"/>
                    <a:pt x="5743" y="358"/>
                  </a:cubicBezTo>
                  <a:close/>
                  <a:moveTo>
                    <a:pt x="9514" y="550"/>
                  </a:moveTo>
                  <a:cubicBezTo>
                    <a:pt x="10206" y="1464"/>
                    <a:pt x="10882" y="2360"/>
                    <a:pt x="11574" y="3274"/>
                  </a:cubicBezTo>
                  <a:cubicBezTo>
                    <a:pt x="11132" y="3274"/>
                    <a:pt x="10713" y="3274"/>
                    <a:pt x="10289" y="3272"/>
                  </a:cubicBezTo>
                  <a:lnTo>
                    <a:pt x="10289" y="3628"/>
                  </a:lnTo>
                  <a:lnTo>
                    <a:pt x="11589" y="3628"/>
                  </a:lnTo>
                  <a:cubicBezTo>
                    <a:pt x="9900" y="5996"/>
                    <a:pt x="8226" y="8343"/>
                    <a:pt x="6550" y="10690"/>
                  </a:cubicBezTo>
                  <a:cubicBezTo>
                    <a:pt x="6542" y="10687"/>
                    <a:pt x="6533" y="10686"/>
                    <a:pt x="6526" y="10681"/>
                  </a:cubicBezTo>
                  <a:cubicBezTo>
                    <a:pt x="6784" y="9717"/>
                    <a:pt x="7042" y="8752"/>
                    <a:pt x="7302" y="7776"/>
                  </a:cubicBezTo>
                  <a:cubicBezTo>
                    <a:pt x="7189" y="7746"/>
                    <a:pt x="7084" y="7716"/>
                    <a:pt x="6959" y="7681"/>
                  </a:cubicBezTo>
                  <a:cubicBezTo>
                    <a:pt x="6669" y="8763"/>
                    <a:pt x="6379" y="9838"/>
                    <a:pt x="6091" y="10913"/>
                  </a:cubicBezTo>
                  <a:lnTo>
                    <a:pt x="6063" y="10913"/>
                  </a:lnTo>
                  <a:cubicBezTo>
                    <a:pt x="5414" y="8491"/>
                    <a:pt x="4767" y="6066"/>
                    <a:pt x="4115" y="3636"/>
                  </a:cubicBezTo>
                  <a:lnTo>
                    <a:pt x="8040" y="3636"/>
                  </a:lnTo>
                  <a:cubicBezTo>
                    <a:pt x="7710" y="4871"/>
                    <a:pt x="7381" y="6096"/>
                    <a:pt x="7049" y="7334"/>
                  </a:cubicBezTo>
                  <a:cubicBezTo>
                    <a:pt x="7162" y="7364"/>
                    <a:pt x="7272" y="7395"/>
                    <a:pt x="7393" y="7428"/>
                  </a:cubicBezTo>
                  <a:cubicBezTo>
                    <a:pt x="7732" y="6158"/>
                    <a:pt x="8070" y="4897"/>
                    <a:pt x="8410" y="3630"/>
                  </a:cubicBezTo>
                  <a:lnTo>
                    <a:pt x="9915" y="3630"/>
                  </a:lnTo>
                  <a:lnTo>
                    <a:pt x="9915" y="3281"/>
                  </a:lnTo>
                  <a:lnTo>
                    <a:pt x="8524" y="3281"/>
                  </a:lnTo>
                  <a:cubicBezTo>
                    <a:pt x="8856" y="2367"/>
                    <a:pt x="9180" y="1472"/>
                    <a:pt x="9514" y="550"/>
                  </a:cubicBezTo>
                  <a:close/>
                  <a:moveTo>
                    <a:pt x="2734" y="1"/>
                  </a:moveTo>
                  <a:cubicBezTo>
                    <a:pt x="2640" y="1"/>
                    <a:pt x="2583" y="31"/>
                    <a:pt x="2529" y="105"/>
                  </a:cubicBezTo>
                  <a:cubicBezTo>
                    <a:pt x="1776" y="1103"/>
                    <a:pt x="1022" y="2099"/>
                    <a:pt x="268" y="3096"/>
                  </a:cubicBezTo>
                  <a:cubicBezTo>
                    <a:pt x="177" y="3217"/>
                    <a:pt x="88" y="3336"/>
                    <a:pt x="1" y="3455"/>
                  </a:cubicBezTo>
                  <a:cubicBezTo>
                    <a:pt x="971" y="4814"/>
                    <a:pt x="1934" y="6164"/>
                    <a:pt x="2901" y="7518"/>
                  </a:cubicBezTo>
                  <a:cubicBezTo>
                    <a:pt x="3004" y="7443"/>
                    <a:pt x="3094" y="7378"/>
                    <a:pt x="3191" y="7309"/>
                  </a:cubicBezTo>
                  <a:cubicBezTo>
                    <a:pt x="2318" y="6085"/>
                    <a:pt x="1450" y="4868"/>
                    <a:pt x="566" y="3630"/>
                  </a:cubicBezTo>
                  <a:lnTo>
                    <a:pt x="1865" y="3630"/>
                  </a:lnTo>
                  <a:lnTo>
                    <a:pt x="1865" y="3274"/>
                  </a:lnTo>
                  <a:lnTo>
                    <a:pt x="581" y="3274"/>
                  </a:lnTo>
                  <a:cubicBezTo>
                    <a:pt x="1272" y="2360"/>
                    <a:pt x="1950" y="1464"/>
                    <a:pt x="2640" y="551"/>
                  </a:cubicBezTo>
                  <a:cubicBezTo>
                    <a:pt x="2974" y="1473"/>
                    <a:pt x="3298" y="2369"/>
                    <a:pt x="3628" y="3280"/>
                  </a:cubicBezTo>
                  <a:lnTo>
                    <a:pt x="2238" y="3280"/>
                  </a:lnTo>
                  <a:lnTo>
                    <a:pt x="2238" y="3634"/>
                  </a:lnTo>
                  <a:lnTo>
                    <a:pt x="3744" y="3634"/>
                  </a:lnTo>
                  <a:cubicBezTo>
                    <a:pt x="4375" y="5989"/>
                    <a:pt x="5004" y="8336"/>
                    <a:pt x="5631" y="10686"/>
                  </a:cubicBezTo>
                  <a:lnTo>
                    <a:pt x="5609" y="10696"/>
                  </a:lnTo>
                  <a:cubicBezTo>
                    <a:pt x="4873" y="9668"/>
                    <a:pt x="4137" y="8636"/>
                    <a:pt x="3397" y="7601"/>
                  </a:cubicBezTo>
                  <a:cubicBezTo>
                    <a:pt x="3293" y="7674"/>
                    <a:pt x="3206" y="7738"/>
                    <a:pt x="3108" y="7808"/>
                  </a:cubicBezTo>
                  <a:cubicBezTo>
                    <a:pt x="4097" y="9194"/>
                    <a:pt x="5084" y="10576"/>
                    <a:pt x="6075" y="11965"/>
                  </a:cubicBezTo>
                  <a:cubicBezTo>
                    <a:pt x="6111" y="11915"/>
                    <a:pt x="6135" y="11885"/>
                    <a:pt x="6158" y="11852"/>
                  </a:cubicBezTo>
                  <a:cubicBezTo>
                    <a:pt x="8025" y="9239"/>
                    <a:pt x="9889" y="6624"/>
                    <a:pt x="11755" y="4011"/>
                  </a:cubicBezTo>
                  <a:cubicBezTo>
                    <a:pt x="11886" y="3827"/>
                    <a:pt x="12022" y="3649"/>
                    <a:pt x="12155" y="3468"/>
                  </a:cubicBezTo>
                  <a:cubicBezTo>
                    <a:pt x="12155" y="3461"/>
                    <a:pt x="12155" y="3453"/>
                    <a:pt x="12158" y="3444"/>
                  </a:cubicBezTo>
                  <a:cubicBezTo>
                    <a:pt x="12147" y="3434"/>
                    <a:pt x="12137" y="3422"/>
                    <a:pt x="12127" y="3410"/>
                  </a:cubicBezTo>
                  <a:cubicBezTo>
                    <a:pt x="11290" y="2306"/>
                    <a:pt x="10455" y="1202"/>
                    <a:pt x="9621" y="96"/>
                  </a:cubicBezTo>
                  <a:cubicBezTo>
                    <a:pt x="9572" y="28"/>
                    <a:pt x="9521" y="1"/>
                    <a:pt x="9437" y="1"/>
                  </a:cubicBezTo>
                  <a:cubicBezTo>
                    <a:pt x="9210" y="2"/>
                    <a:pt x="8982" y="3"/>
                    <a:pt x="8754" y="3"/>
                  </a:cubicBezTo>
                  <a:cubicBezTo>
                    <a:pt x="8526" y="3"/>
                    <a:pt x="8299" y="2"/>
                    <a:pt x="8072" y="2"/>
                  </a:cubicBezTo>
                  <a:lnTo>
                    <a:pt x="7957" y="2"/>
                  </a:lnTo>
                  <a:lnTo>
                    <a:pt x="7957" y="358"/>
                  </a:lnTo>
                  <a:lnTo>
                    <a:pt x="9206" y="358"/>
                  </a:lnTo>
                  <a:cubicBezTo>
                    <a:pt x="8879" y="1263"/>
                    <a:pt x="8556" y="2152"/>
                    <a:pt x="8226" y="3063"/>
                  </a:cubicBezTo>
                  <a:cubicBezTo>
                    <a:pt x="7618" y="2153"/>
                    <a:pt x="7022" y="1265"/>
                    <a:pt x="6413" y="358"/>
                  </a:cubicBezTo>
                  <a:lnTo>
                    <a:pt x="7584" y="358"/>
                  </a:lnTo>
                  <a:lnTo>
                    <a:pt x="7584" y="2"/>
                  </a:lnTo>
                  <a:lnTo>
                    <a:pt x="7447" y="2"/>
                  </a:lnTo>
                  <a:cubicBezTo>
                    <a:pt x="6661" y="2"/>
                    <a:pt x="5876" y="3"/>
                    <a:pt x="5090" y="3"/>
                  </a:cubicBezTo>
                  <a:cubicBezTo>
                    <a:pt x="4304" y="3"/>
                    <a:pt x="3519" y="2"/>
                    <a:pt x="27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74;p65">
              <a:extLst>
                <a:ext uri="{FF2B5EF4-FFF2-40B4-BE49-F238E27FC236}">
                  <a16:creationId xmlns:a16="http://schemas.microsoft.com/office/drawing/2014/main" id="{4F02DC18-8544-4914-878D-7921473D200E}"/>
                </a:ext>
              </a:extLst>
            </p:cNvPr>
            <p:cNvSpPr/>
            <p:nvPr/>
          </p:nvSpPr>
          <p:spPr>
            <a:xfrm>
              <a:off x="7001393" y="2274687"/>
              <a:ext cx="22540" cy="49766"/>
            </a:xfrm>
            <a:custGeom>
              <a:avLst/>
              <a:gdLst/>
              <a:ahLst/>
              <a:cxnLst/>
              <a:rect l="l" t="t" r="r" b="b"/>
              <a:pathLst>
                <a:path w="784" h="1731" extrusionOk="0">
                  <a:moveTo>
                    <a:pt x="345" y="0"/>
                  </a:moveTo>
                  <a:cubicBezTo>
                    <a:pt x="225" y="32"/>
                    <a:pt x="120" y="61"/>
                    <a:pt x="1" y="92"/>
                  </a:cubicBezTo>
                  <a:cubicBezTo>
                    <a:pt x="148" y="637"/>
                    <a:pt x="292" y="1172"/>
                    <a:pt x="441" y="1730"/>
                  </a:cubicBezTo>
                  <a:cubicBezTo>
                    <a:pt x="562" y="1699"/>
                    <a:pt x="669" y="1669"/>
                    <a:pt x="783" y="1638"/>
                  </a:cubicBezTo>
                  <a:cubicBezTo>
                    <a:pt x="637" y="1086"/>
                    <a:pt x="491" y="545"/>
                    <a:pt x="3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75;p65">
              <a:extLst>
                <a:ext uri="{FF2B5EF4-FFF2-40B4-BE49-F238E27FC236}">
                  <a16:creationId xmlns:a16="http://schemas.microsoft.com/office/drawing/2014/main" id="{C7F956D1-F7B0-4B11-A45D-18BBFD5D1D00}"/>
                </a:ext>
              </a:extLst>
            </p:cNvPr>
            <p:cNvSpPr/>
            <p:nvPr/>
          </p:nvSpPr>
          <p:spPr>
            <a:xfrm>
              <a:off x="6966404" y="2163884"/>
              <a:ext cx="13110" cy="13081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334" y="1"/>
                  </a:moveTo>
                  <a:cubicBezTo>
                    <a:pt x="219" y="41"/>
                    <a:pt x="115" y="79"/>
                    <a:pt x="0" y="121"/>
                  </a:cubicBezTo>
                  <a:cubicBezTo>
                    <a:pt x="46" y="242"/>
                    <a:pt x="85" y="346"/>
                    <a:pt x="127" y="455"/>
                  </a:cubicBezTo>
                  <a:cubicBezTo>
                    <a:pt x="243" y="411"/>
                    <a:pt x="346" y="373"/>
                    <a:pt x="456" y="333"/>
                  </a:cubicBezTo>
                  <a:cubicBezTo>
                    <a:pt x="414" y="216"/>
                    <a:pt x="376" y="112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76;p65">
              <a:extLst>
                <a:ext uri="{FF2B5EF4-FFF2-40B4-BE49-F238E27FC236}">
                  <a16:creationId xmlns:a16="http://schemas.microsoft.com/office/drawing/2014/main" id="{22FD5B14-1F06-4548-9C8F-0CF205DF1890}"/>
                </a:ext>
              </a:extLst>
            </p:cNvPr>
            <p:cNvSpPr/>
            <p:nvPr/>
          </p:nvSpPr>
          <p:spPr>
            <a:xfrm>
              <a:off x="6996160" y="2254792"/>
              <a:ext cx="12564" cy="12592"/>
            </a:xfrm>
            <a:custGeom>
              <a:avLst/>
              <a:gdLst/>
              <a:ahLst/>
              <a:cxnLst/>
              <a:rect l="l" t="t" r="r" b="b"/>
              <a:pathLst>
                <a:path w="437" h="438" extrusionOk="0">
                  <a:moveTo>
                    <a:pt x="341" y="0"/>
                  </a:moveTo>
                  <a:cubicBezTo>
                    <a:pt x="219" y="36"/>
                    <a:pt x="113" y="65"/>
                    <a:pt x="0" y="97"/>
                  </a:cubicBezTo>
                  <a:cubicBezTo>
                    <a:pt x="32" y="213"/>
                    <a:pt x="60" y="323"/>
                    <a:pt x="92" y="437"/>
                  </a:cubicBezTo>
                  <a:cubicBezTo>
                    <a:pt x="213" y="406"/>
                    <a:pt x="323" y="376"/>
                    <a:pt x="436" y="345"/>
                  </a:cubicBezTo>
                  <a:cubicBezTo>
                    <a:pt x="401" y="226"/>
                    <a:pt x="374" y="121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77;p65">
              <a:extLst>
                <a:ext uri="{FF2B5EF4-FFF2-40B4-BE49-F238E27FC236}">
                  <a16:creationId xmlns:a16="http://schemas.microsoft.com/office/drawing/2014/main" id="{CD3C9E65-6A81-477E-A7C0-217FBCDF1EE2}"/>
                </a:ext>
              </a:extLst>
            </p:cNvPr>
            <p:cNvSpPr/>
            <p:nvPr/>
          </p:nvSpPr>
          <p:spPr>
            <a:xfrm>
              <a:off x="6973505" y="2183146"/>
              <a:ext cx="13081" cy="13081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333" y="0"/>
                  </a:moveTo>
                  <a:cubicBezTo>
                    <a:pt x="215" y="43"/>
                    <a:pt x="111" y="83"/>
                    <a:pt x="1" y="124"/>
                  </a:cubicBezTo>
                  <a:cubicBezTo>
                    <a:pt x="42" y="239"/>
                    <a:pt x="79" y="343"/>
                    <a:pt x="121" y="454"/>
                  </a:cubicBezTo>
                  <a:cubicBezTo>
                    <a:pt x="236" y="412"/>
                    <a:pt x="340" y="374"/>
                    <a:pt x="455" y="334"/>
                  </a:cubicBezTo>
                  <a:cubicBezTo>
                    <a:pt x="411" y="219"/>
                    <a:pt x="373" y="114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78;p65">
              <a:extLst>
                <a:ext uri="{FF2B5EF4-FFF2-40B4-BE49-F238E27FC236}">
                  <a16:creationId xmlns:a16="http://schemas.microsoft.com/office/drawing/2014/main" id="{EF318010-5392-4E52-9ACC-D2ACAABFB74A}"/>
                </a:ext>
              </a:extLst>
            </p:cNvPr>
            <p:cNvSpPr/>
            <p:nvPr/>
          </p:nvSpPr>
          <p:spPr>
            <a:xfrm>
              <a:off x="7138329" y="2269914"/>
              <a:ext cx="44275" cy="56235"/>
            </a:xfrm>
            <a:custGeom>
              <a:avLst/>
              <a:gdLst/>
              <a:ahLst/>
              <a:cxnLst/>
              <a:rect l="l" t="t" r="r" b="b"/>
              <a:pathLst>
                <a:path w="1540" h="1956" extrusionOk="0">
                  <a:moveTo>
                    <a:pt x="1248" y="0"/>
                  </a:moveTo>
                  <a:cubicBezTo>
                    <a:pt x="830" y="584"/>
                    <a:pt x="416" y="1165"/>
                    <a:pt x="1" y="1750"/>
                  </a:cubicBezTo>
                  <a:cubicBezTo>
                    <a:pt x="105" y="1821"/>
                    <a:pt x="194" y="1887"/>
                    <a:pt x="293" y="1955"/>
                  </a:cubicBezTo>
                  <a:cubicBezTo>
                    <a:pt x="711" y="1367"/>
                    <a:pt x="1123" y="791"/>
                    <a:pt x="1539" y="207"/>
                  </a:cubicBezTo>
                  <a:cubicBezTo>
                    <a:pt x="1437" y="135"/>
                    <a:pt x="1346" y="70"/>
                    <a:pt x="12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79;p65">
              <a:extLst>
                <a:ext uri="{FF2B5EF4-FFF2-40B4-BE49-F238E27FC236}">
                  <a16:creationId xmlns:a16="http://schemas.microsoft.com/office/drawing/2014/main" id="{5FA2D772-3246-42BF-A5B9-CB3CCEE3E51D}"/>
                </a:ext>
              </a:extLst>
            </p:cNvPr>
            <p:cNvSpPr/>
            <p:nvPr/>
          </p:nvSpPr>
          <p:spPr>
            <a:xfrm>
              <a:off x="7083560" y="2274773"/>
              <a:ext cx="22540" cy="49795"/>
            </a:xfrm>
            <a:custGeom>
              <a:avLst/>
              <a:gdLst/>
              <a:ahLst/>
              <a:cxnLst/>
              <a:rect l="l" t="t" r="r" b="b"/>
              <a:pathLst>
                <a:path w="784" h="1732" extrusionOk="0">
                  <a:moveTo>
                    <a:pt x="441" y="0"/>
                  </a:moveTo>
                  <a:cubicBezTo>
                    <a:pt x="293" y="549"/>
                    <a:pt x="149" y="1089"/>
                    <a:pt x="1" y="1637"/>
                  </a:cubicBezTo>
                  <a:cubicBezTo>
                    <a:pt x="119" y="1669"/>
                    <a:pt x="224" y="1697"/>
                    <a:pt x="346" y="1732"/>
                  </a:cubicBezTo>
                  <a:cubicBezTo>
                    <a:pt x="494" y="1180"/>
                    <a:pt x="639" y="640"/>
                    <a:pt x="784" y="92"/>
                  </a:cubicBezTo>
                  <a:cubicBezTo>
                    <a:pt x="661" y="59"/>
                    <a:pt x="556" y="31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80;p65">
              <a:extLst>
                <a:ext uri="{FF2B5EF4-FFF2-40B4-BE49-F238E27FC236}">
                  <a16:creationId xmlns:a16="http://schemas.microsoft.com/office/drawing/2014/main" id="{3A80C0CC-766C-492D-9E58-B93A1EC6820C}"/>
                </a:ext>
              </a:extLst>
            </p:cNvPr>
            <p:cNvSpPr/>
            <p:nvPr/>
          </p:nvSpPr>
          <p:spPr>
            <a:xfrm>
              <a:off x="7187204" y="2179294"/>
              <a:ext cx="19234" cy="20844"/>
            </a:xfrm>
            <a:custGeom>
              <a:avLst/>
              <a:gdLst/>
              <a:ahLst/>
              <a:cxnLst/>
              <a:rect l="l" t="t" r="r" b="b"/>
              <a:pathLst>
                <a:path w="669" h="725" extrusionOk="0">
                  <a:moveTo>
                    <a:pt x="286" y="0"/>
                  </a:moveTo>
                  <a:cubicBezTo>
                    <a:pt x="189" y="74"/>
                    <a:pt x="99" y="142"/>
                    <a:pt x="1" y="214"/>
                  </a:cubicBezTo>
                  <a:cubicBezTo>
                    <a:pt x="132" y="386"/>
                    <a:pt x="254" y="549"/>
                    <a:pt x="385" y="724"/>
                  </a:cubicBezTo>
                  <a:cubicBezTo>
                    <a:pt x="486" y="649"/>
                    <a:pt x="574" y="581"/>
                    <a:pt x="669" y="507"/>
                  </a:cubicBezTo>
                  <a:cubicBezTo>
                    <a:pt x="536" y="332"/>
                    <a:pt x="414" y="168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81;p65">
              <a:extLst>
                <a:ext uri="{FF2B5EF4-FFF2-40B4-BE49-F238E27FC236}">
                  <a16:creationId xmlns:a16="http://schemas.microsoft.com/office/drawing/2014/main" id="{172FBAC0-EC2F-4327-9DD3-3A5C6A9268DB}"/>
                </a:ext>
              </a:extLst>
            </p:cNvPr>
            <p:cNvSpPr/>
            <p:nvPr/>
          </p:nvSpPr>
          <p:spPr>
            <a:xfrm>
              <a:off x="7180132" y="2253210"/>
              <a:ext cx="14346" cy="14289"/>
            </a:xfrm>
            <a:custGeom>
              <a:avLst/>
              <a:gdLst/>
              <a:ahLst/>
              <a:cxnLst/>
              <a:rect l="l" t="t" r="r" b="b"/>
              <a:pathLst>
                <a:path w="499" h="497" extrusionOk="0">
                  <a:moveTo>
                    <a:pt x="207" y="1"/>
                  </a:moveTo>
                  <a:cubicBezTo>
                    <a:pt x="137" y="100"/>
                    <a:pt x="70" y="191"/>
                    <a:pt x="1" y="289"/>
                  </a:cubicBezTo>
                  <a:cubicBezTo>
                    <a:pt x="102" y="361"/>
                    <a:pt x="192" y="426"/>
                    <a:pt x="290" y="497"/>
                  </a:cubicBezTo>
                  <a:cubicBezTo>
                    <a:pt x="363" y="399"/>
                    <a:pt x="426" y="308"/>
                    <a:pt x="499" y="207"/>
                  </a:cubicBezTo>
                  <a:cubicBezTo>
                    <a:pt x="401" y="138"/>
                    <a:pt x="310" y="72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82;p65">
              <a:extLst>
                <a:ext uri="{FF2B5EF4-FFF2-40B4-BE49-F238E27FC236}">
                  <a16:creationId xmlns:a16="http://schemas.microsoft.com/office/drawing/2014/main" id="{02F4565A-A25B-4425-9F18-4F635B7516E5}"/>
                </a:ext>
              </a:extLst>
            </p:cNvPr>
            <p:cNvSpPr/>
            <p:nvPr/>
          </p:nvSpPr>
          <p:spPr>
            <a:xfrm>
              <a:off x="7098884" y="2254964"/>
              <a:ext cx="12564" cy="12449"/>
            </a:xfrm>
            <a:custGeom>
              <a:avLst/>
              <a:gdLst/>
              <a:ahLst/>
              <a:cxnLst/>
              <a:rect l="l" t="t" r="r" b="b"/>
              <a:pathLst>
                <a:path w="437" h="433" extrusionOk="0">
                  <a:moveTo>
                    <a:pt x="94" y="0"/>
                  </a:moveTo>
                  <a:cubicBezTo>
                    <a:pt x="62" y="115"/>
                    <a:pt x="33" y="220"/>
                    <a:pt x="0" y="342"/>
                  </a:cubicBezTo>
                  <a:cubicBezTo>
                    <a:pt x="121" y="376"/>
                    <a:pt x="228" y="403"/>
                    <a:pt x="346" y="433"/>
                  </a:cubicBezTo>
                  <a:cubicBezTo>
                    <a:pt x="377" y="315"/>
                    <a:pt x="406" y="205"/>
                    <a:pt x="436" y="91"/>
                  </a:cubicBezTo>
                  <a:cubicBezTo>
                    <a:pt x="316" y="59"/>
                    <a:pt x="211" y="30"/>
                    <a:pt x="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83;p65">
              <a:extLst>
                <a:ext uri="{FF2B5EF4-FFF2-40B4-BE49-F238E27FC236}">
                  <a16:creationId xmlns:a16="http://schemas.microsoft.com/office/drawing/2014/main" id="{CE431556-7543-4395-9D27-E114858E06B6}"/>
                </a:ext>
              </a:extLst>
            </p:cNvPr>
            <p:cNvSpPr/>
            <p:nvPr/>
          </p:nvSpPr>
          <p:spPr>
            <a:xfrm>
              <a:off x="7174842" y="2162906"/>
              <a:ext cx="14346" cy="14404"/>
            </a:xfrm>
            <a:custGeom>
              <a:avLst/>
              <a:gdLst/>
              <a:ahLst/>
              <a:cxnLst/>
              <a:rect l="l" t="t" r="r" b="b"/>
              <a:pathLst>
                <a:path w="499" h="501" extrusionOk="0">
                  <a:moveTo>
                    <a:pt x="284" y="0"/>
                  </a:moveTo>
                  <a:cubicBezTo>
                    <a:pt x="188" y="74"/>
                    <a:pt x="97" y="142"/>
                    <a:pt x="1" y="216"/>
                  </a:cubicBezTo>
                  <a:cubicBezTo>
                    <a:pt x="75" y="315"/>
                    <a:pt x="143" y="406"/>
                    <a:pt x="215" y="501"/>
                  </a:cubicBezTo>
                  <a:cubicBezTo>
                    <a:pt x="313" y="427"/>
                    <a:pt x="404" y="359"/>
                    <a:pt x="499" y="285"/>
                  </a:cubicBezTo>
                  <a:cubicBezTo>
                    <a:pt x="423" y="187"/>
                    <a:pt x="358" y="9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84;p65">
              <a:extLst>
                <a:ext uri="{FF2B5EF4-FFF2-40B4-BE49-F238E27FC236}">
                  <a16:creationId xmlns:a16="http://schemas.microsoft.com/office/drawing/2014/main" id="{3DAB517D-2525-44D5-895D-18BECC8255EA}"/>
                </a:ext>
              </a:extLst>
            </p:cNvPr>
            <p:cNvSpPr/>
            <p:nvPr/>
          </p:nvSpPr>
          <p:spPr>
            <a:xfrm>
              <a:off x="7082065" y="2174176"/>
              <a:ext cx="21706" cy="25386"/>
            </a:xfrm>
            <a:custGeom>
              <a:avLst/>
              <a:gdLst/>
              <a:ahLst/>
              <a:cxnLst/>
              <a:rect l="l" t="t" r="r" b="b"/>
              <a:pathLst>
                <a:path w="755" h="883" extrusionOk="0">
                  <a:moveTo>
                    <a:pt x="294" y="0"/>
                  </a:moveTo>
                  <a:cubicBezTo>
                    <a:pt x="189" y="73"/>
                    <a:pt x="98" y="134"/>
                    <a:pt x="0" y="201"/>
                  </a:cubicBezTo>
                  <a:cubicBezTo>
                    <a:pt x="155" y="430"/>
                    <a:pt x="303" y="653"/>
                    <a:pt x="459" y="883"/>
                  </a:cubicBezTo>
                  <a:cubicBezTo>
                    <a:pt x="558" y="818"/>
                    <a:pt x="649" y="754"/>
                    <a:pt x="754" y="685"/>
                  </a:cubicBezTo>
                  <a:cubicBezTo>
                    <a:pt x="599" y="451"/>
                    <a:pt x="448" y="226"/>
                    <a:pt x="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85;p65">
              <a:extLst>
                <a:ext uri="{FF2B5EF4-FFF2-40B4-BE49-F238E27FC236}">
                  <a16:creationId xmlns:a16="http://schemas.microsoft.com/office/drawing/2014/main" id="{2A667710-9199-4FFF-905C-AA51F73C3BD0}"/>
                </a:ext>
              </a:extLst>
            </p:cNvPr>
            <p:cNvSpPr/>
            <p:nvPr/>
          </p:nvSpPr>
          <p:spPr>
            <a:xfrm>
              <a:off x="7070565" y="2157156"/>
              <a:ext cx="14260" cy="14174"/>
            </a:xfrm>
            <a:custGeom>
              <a:avLst/>
              <a:gdLst/>
              <a:ahLst/>
              <a:cxnLst/>
              <a:rect l="l" t="t" r="r" b="b"/>
              <a:pathLst>
                <a:path w="496" h="493" extrusionOk="0">
                  <a:moveTo>
                    <a:pt x="298" y="1"/>
                  </a:moveTo>
                  <a:cubicBezTo>
                    <a:pt x="193" y="70"/>
                    <a:pt x="100" y="132"/>
                    <a:pt x="0" y="199"/>
                  </a:cubicBezTo>
                  <a:cubicBezTo>
                    <a:pt x="71" y="301"/>
                    <a:pt x="133" y="393"/>
                    <a:pt x="201" y="493"/>
                  </a:cubicBezTo>
                  <a:cubicBezTo>
                    <a:pt x="301" y="425"/>
                    <a:pt x="396" y="363"/>
                    <a:pt x="495" y="295"/>
                  </a:cubicBezTo>
                  <a:cubicBezTo>
                    <a:pt x="427" y="192"/>
                    <a:pt x="365" y="100"/>
                    <a:pt x="2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15922;p136">
            <a:extLst>
              <a:ext uri="{FF2B5EF4-FFF2-40B4-BE49-F238E27FC236}">
                <a16:creationId xmlns:a16="http://schemas.microsoft.com/office/drawing/2014/main" id="{B46E4692-2B0F-4C9C-9191-9C0159400ADB}"/>
              </a:ext>
            </a:extLst>
          </p:cNvPr>
          <p:cNvSpPr/>
          <p:nvPr/>
        </p:nvSpPr>
        <p:spPr>
          <a:xfrm>
            <a:off x="5228266" y="1811478"/>
            <a:ext cx="383008" cy="338738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15923;p136">
            <a:extLst>
              <a:ext uri="{FF2B5EF4-FFF2-40B4-BE49-F238E27FC236}">
                <a16:creationId xmlns:a16="http://schemas.microsoft.com/office/drawing/2014/main" id="{DE2C9956-352B-4FC1-A199-FD088A84768E}"/>
              </a:ext>
            </a:extLst>
          </p:cNvPr>
          <p:cNvSpPr/>
          <p:nvPr/>
        </p:nvSpPr>
        <p:spPr>
          <a:xfrm>
            <a:off x="3545220" y="1803452"/>
            <a:ext cx="366348" cy="373412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" name="Google Shape;17112;p139">
            <a:extLst>
              <a:ext uri="{FF2B5EF4-FFF2-40B4-BE49-F238E27FC236}">
                <a16:creationId xmlns:a16="http://schemas.microsoft.com/office/drawing/2014/main" id="{B66E3581-654F-46DC-9C44-58D02B062AAF}"/>
              </a:ext>
            </a:extLst>
          </p:cNvPr>
          <p:cNvGrpSpPr/>
          <p:nvPr/>
        </p:nvGrpSpPr>
        <p:grpSpPr>
          <a:xfrm>
            <a:off x="3569605" y="3497825"/>
            <a:ext cx="361004" cy="357961"/>
            <a:chOff x="-47529700" y="2342000"/>
            <a:chExt cx="302450" cy="299900"/>
          </a:xfrm>
        </p:grpSpPr>
        <p:sp>
          <p:nvSpPr>
            <p:cNvPr id="56" name="Google Shape;17113;p139">
              <a:extLst>
                <a:ext uri="{FF2B5EF4-FFF2-40B4-BE49-F238E27FC236}">
                  <a16:creationId xmlns:a16="http://schemas.microsoft.com/office/drawing/2014/main" id="{69FA57C2-E690-4032-A773-D260B5FBFA07}"/>
                </a:ext>
              </a:extLst>
            </p:cNvPr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114;p139">
              <a:extLst>
                <a:ext uri="{FF2B5EF4-FFF2-40B4-BE49-F238E27FC236}">
                  <a16:creationId xmlns:a16="http://schemas.microsoft.com/office/drawing/2014/main" id="{5346FAF3-6207-469C-AF73-29F50B101EFB}"/>
                </a:ext>
              </a:extLst>
            </p:cNvPr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16137;p136">
            <a:extLst>
              <a:ext uri="{FF2B5EF4-FFF2-40B4-BE49-F238E27FC236}">
                <a16:creationId xmlns:a16="http://schemas.microsoft.com/office/drawing/2014/main" id="{EF521965-6761-40FC-BB23-A057AEE30008}"/>
              </a:ext>
            </a:extLst>
          </p:cNvPr>
          <p:cNvSpPr/>
          <p:nvPr/>
        </p:nvSpPr>
        <p:spPr>
          <a:xfrm>
            <a:off x="5243687" y="3529890"/>
            <a:ext cx="355093" cy="340476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78" name="Google Shape;1278;p86"/>
          <p:cNvGraphicFramePr/>
          <p:nvPr>
            <p:extLst>
              <p:ext uri="{D42A27DB-BD31-4B8C-83A1-F6EECF244321}">
                <p14:modId xmlns:p14="http://schemas.microsoft.com/office/powerpoint/2010/main" val="2928667493"/>
              </p:ext>
            </p:extLst>
          </p:nvPr>
        </p:nvGraphicFramePr>
        <p:xfrm>
          <a:off x="263950" y="597428"/>
          <a:ext cx="8616100" cy="3631530"/>
        </p:xfrm>
        <a:graphic>
          <a:graphicData uri="http://schemas.openxmlformats.org/drawingml/2006/table">
            <a:tbl>
              <a:tblPr>
                <a:noFill/>
                <a:tableStyleId>{069A8DCD-9541-4992-AA20-2BC0B6D4C5B6}</a:tableStyleId>
              </a:tblPr>
              <a:tblGrid>
                <a:gridCol w="1791093">
                  <a:extLst>
                    <a:ext uri="{9D8B030D-6E8A-4147-A177-3AD203B41FA5}">
                      <a16:colId xmlns:a16="http://schemas.microsoft.com/office/drawing/2014/main" val="2030981213"/>
                    </a:ext>
                  </a:extLst>
                </a:gridCol>
                <a:gridCol w="9238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77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80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3765">
                  <a:extLst>
                    <a:ext uri="{9D8B030D-6E8A-4147-A177-3AD203B41FA5}">
                      <a16:colId xmlns:a16="http://schemas.microsoft.com/office/drawing/2014/main" val="2433471001"/>
                    </a:ext>
                  </a:extLst>
                </a:gridCol>
                <a:gridCol w="1046376">
                  <a:extLst>
                    <a:ext uri="{9D8B030D-6E8A-4147-A177-3AD203B41FA5}">
                      <a16:colId xmlns:a16="http://schemas.microsoft.com/office/drawing/2014/main" val="104293110"/>
                    </a:ext>
                  </a:extLst>
                </a:gridCol>
              </a:tblGrid>
              <a:tr h="644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Borrado</a:t>
                      </a:r>
                      <a:endParaRPr sz="1600" b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Asignación</a:t>
                      </a:r>
                      <a:endParaRPr sz="1600" b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Imputaciones</a:t>
                      </a:r>
                      <a:endParaRPr sz="1600" b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Escalado</a:t>
                      </a:r>
                      <a:endParaRPr sz="1600" b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Sustitución</a:t>
                      </a:r>
                      <a:endParaRPr sz="1600" b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Descarte</a:t>
                      </a:r>
                      <a:endParaRPr sz="1600" b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98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Regresión lineal</a:t>
                      </a:r>
                      <a:endParaRPr sz="1600" b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9250693"/>
                  </a:ext>
                </a:extLst>
              </a:tr>
              <a:tr h="3698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i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Ridge</a:t>
                      </a:r>
                      <a:endParaRPr sz="1600" b="1" i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894093"/>
                  </a:ext>
                </a:extLst>
              </a:tr>
              <a:tr h="3698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K vecinos</a:t>
                      </a:r>
                      <a:endParaRPr sz="1600" b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X*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712834"/>
                  </a:ext>
                </a:extLst>
              </a:tr>
              <a:tr h="3698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i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SVR</a:t>
                      </a:r>
                      <a:endParaRPr sz="1600" b="1" i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174439"/>
                  </a:ext>
                </a:extLst>
              </a:tr>
              <a:tr h="3698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Árbol de decisión</a:t>
                      </a:r>
                      <a:endParaRPr sz="1600" b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X*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X*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8621325"/>
                  </a:ext>
                </a:extLst>
              </a:tr>
              <a:tr h="3698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1" i="1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RandomForest</a:t>
                      </a:r>
                      <a:endParaRPr sz="1600" b="1" i="1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X*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X*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</a:t>
                      </a: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0982836"/>
                  </a:ext>
                </a:extLst>
              </a:tr>
              <a:tr h="3698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b="0" i="1" dirty="0">
                          <a:solidFill>
                            <a:srgbClr val="F4E38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XGBRegressor</a:t>
                      </a:r>
                      <a:endParaRPr sz="1600" b="0" i="1" dirty="0">
                        <a:solidFill>
                          <a:srgbClr val="F4E38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rgbClr val="F4E38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X*</a:t>
                      </a:r>
                      <a:endParaRPr sz="1600" dirty="0">
                        <a:solidFill>
                          <a:srgbClr val="F4E38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600" dirty="0">
                          <a:solidFill>
                            <a:srgbClr val="F4E38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X*</a:t>
                      </a:r>
                      <a:endParaRPr sz="1600" dirty="0">
                        <a:solidFill>
                          <a:srgbClr val="F4E38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FF0000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FFCC66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FFCC66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FFCC66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3822967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52381111-D90D-4DEA-8330-BE521E1E4248}"/>
              </a:ext>
            </a:extLst>
          </p:cNvPr>
          <p:cNvSpPr/>
          <p:nvPr/>
        </p:nvSpPr>
        <p:spPr>
          <a:xfrm>
            <a:off x="1201999" y="4435199"/>
            <a:ext cx="49391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* Aplicación parcial de la medida, ignorando valores atípicos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00685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4" name="Google Shape;3154;p120"/>
          <p:cNvSpPr txBox="1">
            <a:spLocks noGrp="1"/>
          </p:cNvSpPr>
          <p:nvPr>
            <p:ph type="title"/>
          </p:nvPr>
        </p:nvSpPr>
        <p:spPr>
          <a:xfrm>
            <a:off x="588025" y="552906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u="sng" dirty="0"/>
              <a:t>Antes</a:t>
            </a:r>
            <a:endParaRPr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3EB217-6EBA-4923-B153-6BB4815B5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958" y="1276957"/>
            <a:ext cx="2905243" cy="3701199"/>
          </a:xfrm>
          <a:prstGeom prst="rect">
            <a:avLst/>
          </a:prstGeom>
          <a:ln w="25400" cap="flat">
            <a:solidFill>
              <a:schemeClr val="accent1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07955D-7FF0-4ADB-80E3-B3FC01D66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683" y="1276957"/>
            <a:ext cx="3014159" cy="3725140"/>
          </a:xfrm>
          <a:prstGeom prst="rect">
            <a:avLst/>
          </a:prstGeom>
          <a:ln w="25400">
            <a:solidFill>
              <a:schemeClr val="accent1">
                <a:lumMod val="75000"/>
              </a:schemeClr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560790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4" name="Google Shape;3154;p120"/>
          <p:cNvSpPr txBox="1">
            <a:spLocks noGrp="1"/>
          </p:cNvSpPr>
          <p:nvPr>
            <p:ph type="title"/>
          </p:nvPr>
        </p:nvSpPr>
        <p:spPr>
          <a:xfrm>
            <a:off x="588025" y="552906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u="sng" dirty="0"/>
              <a:t>Antes y después</a:t>
            </a:r>
            <a:endParaRPr u="sn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35FB2C-BB92-4F8D-947D-512CC597E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4085" y="1385755"/>
            <a:ext cx="3271880" cy="3465012"/>
          </a:xfrm>
          <a:prstGeom prst="rect">
            <a:avLst/>
          </a:prstGeom>
          <a:ln w="25400"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5142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5" name="Google Shape;1285;p87"/>
          <p:cNvCxnSpPr>
            <a:stCxn id="1286" idx="0"/>
            <a:endCxn id="1287" idx="2"/>
          </p:cNvCxnSpPr>
          <p:nvPr/>
        </p:nvCxnSpPr>
        <p:spPr>
          <a:xfrm rot="10800000">
            <a:off x="1620283" y="1880902"/>
            <a:ext cx="0" cy="311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0" name="Google Shape;1290;p87"/>
          <p:cNvSpPr txBox="1"/>
          <p:nvPr/>
        </p:nvSpPr>
        <p:spPr>
          <a:xfrm flipH="1">
            <a:off x="603314" y="3284928"/>
            <a:ext cx="2026763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XGBRegressor</a:t>
            </a:r>
            <a:endParaRPr sz="2000" b="1" dirty="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1291" name="Google Shape;1291;p87"/>
          <p:cNvSpPr txBox="1"/>
          <p:nvPr/>
        </p:nvSpPr>
        <p:spPr>
          <a:xfrm flipH="1">
            <a:off x="718483" y="3696592"/>
            <a:ext cx="18036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Excelente al predecir</a:t>
            </a:r>
            <a:endParaRPr sz="16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1286" name="Google Shape;1286;p87"/>
          <p:cNvSpPr/>
          <p:nvPr/>
        </p:nvSpPr>
        <p:spPr>
          <a:xfrm>
            <a:off x="1229233" y="2192002"/>
            <a:ext cx="782100" cy="781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cxnSp>
        <p:nvCxnSpPr>
          <p:cNvPr id="1292" name="Google Shape;1292;p87"/>
          <p:cNvCxnSpPr>
            <a:cxnSpLocks/>
            <a:stCxn id="1286" idx="2"/>
            <a:endCxn id="1290" idx="0"/>
          </p:cNvCxnSpPr>
          <p:nvPr/>
        </p:nvCxnSpPr>
        <p:spPr>
          <a:xfrm flipH="1">
            <a:off x="1616695" y="2973802"/>
            <a:ext cx="3588" cy="311126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287" name="Google Shape;1287;p87"/>
          <p:cNvSpPr/>
          <p:nvPr/>
        </p:nvSpPr>
        <p:spPr>
          <a:xfrm>
            <a:off x="1360332" y="1360973"/>
            <a:ext cx="519900" cy="5199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1</a:t>
            </a:r>
            <a:endParaRPr sz="2000" b="1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cxnSp>
        <p:nvCxnSpPr>
          <p:cNvPr id="1293" name="Google Shape;1293;p87"/>
          <p:cNvCxnSpPr>
            <a:stCxn id="1294" idx="0"/>
            <a:endCxn id="1295" idx="2"/>
          </p:cNvCxnSpPr>
          <p:nvPr/>
        </p:nvCxnSpPr>
        <p:spPr>
          <a:xfrm rot="10800000">
            <a:off x="4574748" y="1880902"/>
            <a:ext cx="0" cy="311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6" name="Google Shape;1296;p87"/>
          <p:cNvSpPr txBox="1"/>
          <p:nvPr/>
        </p:nvSpPr>
        <p:spPr>
          <a:xfrm flipH="1">
            <a:off x="3673998" y="3284928"/>
            <a:ext cx="1801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K vecinos</a:t>
            </a:r>
            <a:endParaRPr sz="2000" b="1" dirty="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1297" name="Google Shape;1297;p87"/>
          <p:cNvSpPr txBox="1"/>
          <p:nvPr/>
        </p:nvSpPr>
        <p:spPr>
          <a:xfrm flipH="1">
            <a:off x="3672948" y="3696592"/>
            <a:ext cx="18036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Ve más allá del entrenamiento</a:t>
            </a:r>
            <a:endParaRPr sz="16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1294" name="Google Shape;1294;p87"/>
          <p:cNvSpPr/>
          <p:nvPr/>
        </p:nvSpPr>
        <p:spPr>
          <a:xfrm>
            <a:off x="4183698" y="2192002"/>
            <a:ext cx="782100" cy="781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cxnSp>
        <p:nvCxnSpPr>
          <p:cNvPr id="1298" name="Google Shape;1298;p87"/>
          <p:cNvCxnSpPr>
            <a:stCxn id="1294" idx="2"/>
            <a:endCxn id="1296" idx="0"/>
          </p:cNvCxnSpPr>
          <p:nvPr/>
        </p:nvCxnSpPr>
        <p:spPr>
          <a:xfrm>
            <a:off x="4574748" y="2973802"/>
            <a:ext cx="0" cy="311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295" name="Google Shape;1295;p87"/>
          <p:cNvSpPr/>
          <p:nvPr/>
        </p:nvSpPr>
        <p:spPr>
          <a:xfrm>
            <a:off x="4314798" y="1360973"/>
            <a:ext cx="519900" cy="5199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2</a:t>
            </a:r>
            <a:endParaRPr sz="2000" b="1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cxnSp>
        <p:nvCxnSpPr>
          <p:cNvPr id="1299" name="Google Shape;1299;p87"/>
          <p:cNvCxnSpPr>
            <a:stCxn id="1300" idx="0"/>
            <a:endCxn id="1301" idx="2"/>
          </p:cNvCxnSpPr>
          <p:nvPr/>
        </p:nvCxnSpPr>
        <p:spPr>
          <a:xfrm rot="10800000">
            <a:off x="7523717" y="1880902"/>
            <a:ext cx="0" cy="311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2" name="Google Shape;1302;p87"/>
          <p:cNvSpPr txBox="1"/>
          <p:nvPr/>
        </p:nvSpPr>
        <p:spPr>
          <a:xfrm flipH="1">
            <a:off x="6622967" y="3284928"/>
            <a:ext cx="1801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i="1" dirty="0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Stacking</a:t>
            </a:r>
            <a:endParaRPr sz="2000" b="1" i="1" dirty="0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sp>
        <p:nvSpPr>
          <p:cNvPr id="1303" name="Google Shape;1303;p87"/>
          <p:cNvSpPr txBox="1"/>
          <p:nvPr/>
        </p:nvSpPr>
        <p:spPr>
          <a:xfrm flipH="1">
            <a:off x="6589336" y="3696592"/>
            <a:ext cx="1836181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rPr>
              <a:t>Regresión lineal como metamodelo</a:t>
            </a:r>
            <a:endParaRPr sz="1600" dirty="0">
              <a:solidFill>
                <a:schemeClr val="lt1"/>
              </a:solidFill>
              <a:latin typeface="Zen Kaku Gothic Antique"/>
              <a:ea typeface="Zen Kaku Gothic Antique"/>
              <a:cs typeface="Zen Kaku Gothic Antique"/>
              <a:sym typeface="Zen Kaku Gothic Antique"/>
            </a:endParaRPr>
          </a:p>
        </p:txBody>
      </p:sp>
      <p:sp>
        <p:nvSpPr>
          <p:cNvPr id="1300" name="Google Shape;1300;p87"/>
          <p:cNvSpPr/>
          <p:nvPr/>
        </p:nvSpPr>
        <p:spPr>
          <a:xfrm>
            <a:off x="7132667" y="2192002"/>
            <a:ext cx="782100" cy="781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cxnSp>
        <p:nvCxnSpPr>
          <p:cNvPr id="1304" name="Google Shape;1304;p87"/>
          <p:cNvCxnSpPr>
            <a:stCxn id="1300" idx="2"/>
            <a:endCxn id="1302" idx="0"/>
          </p:cNvCxnSpPr>
          <p:nvPr/>
        </p:nvCxnSpPr>
        <p:spPr>
          <a:xfrm>
            <a:off x="7523717" y="2973802"/>
            <a:ext cx="0" cy="311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301" name="Google Shape;1301;p87"/>
          <p:cNvSpPr/>
          <p:nvPr/>
        </p:nvSpPr>
        <p:spPr>
          <a:xfrm>
            <a:off x="7263767" y="1360973"/>
            <a:ext cx="519900" cy="5199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>
                <a:solidFill>
                  <a:schemeClr val="lt1"/>
                </a:solidFill>
                <a:latin typeface="Gilda Display"/>
                <a:ea typeface="Gilda Display"/>
                <a:cs typeface="Gilda Display"/>
                <a:sym typeface="Gilda Display"/>
              </a:rPr>
              <a:t>3</a:t>
            </a:r>
            <a:endParaRPr sz="2000" b="1">
              <a:solidFill>
                <a:schemeClr val="lt1"/>
              </a:solidFill>
              <a:latin typeface="Gilda Display"/>
              <a:ea typeface="Gilda Display"/>
              <a:cs typeface="Gilda Display"/>
              <a:sym typeface="Gilda Display"/>
            </a:endParaRPr>
          </a:p>
        </p:txBody>
      </p:sp>
      <p:cxnSp>
        <p:nvCxnSpPr>
          <p:cNvPr id="1305" name="Google Shape;1305;p87"/>
          <p:cNvCxnSpPr>
            <a:endCxn id="1295" idx="1"/>
          </p:cNvCxnSpPr>
          <p:nvPr/>
        </p:nvCxnSpPr>
        <p:spPr>
          <a:xfrm>
            <a:off x="1880298" y="1620923"/>
            <a:ext cx="2434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6" name="Google Shape;1306;p87"/>
          <p:cNvCxnSpPr>
            <a:stCxn id="1295" idx="3"/>
            <a:endCxn id="1301" idx="1"/>
          </p:cNvCxnSpPr>
          <p:nvPr/>
        </p:nvCxnSpPr>
        <p:spPr>
          <a:xfrm>
            <a:off x="4834698" y="1620923"/>
            <a:ext cx="24291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17059;p139">
            <a:extLst>
              <a:ext uri="{FF2B5EF4-FFF2-40B4-BE49-F238E27FC236}">
                <a16:creationId xmlns:a16="http://schemas.microsoft.com/office/drawing/2014/main" id="{42863585-4132-481B-A7D0-46D717BBF819}"/>
              </a:ext>
            </a:extLst>
          </p:cNvPr>
          <p:cNvSpPr/>
          <p:nvPr/>
        </p:nvSpPr>
        <p:spPr>
          <a:xfrm>
            <a:off x="1438434" y="2419262"/>
            <a:ext cx="360109" cy="359154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16021;p136">
            <a:extLst>
              <a:ext uri="{FF2B5EF4-FFF2-40B4-BE49-F238E27FC236}">
                <a16:creationId xmlns:a16="http://schemas.microsoft.com/office/drawing/2014/main" id="{4978F896-E348-4777-B73C-E01F47DB7FFB}"/>
              </a:ext>
            </a:extLst>
          </p:cNvPr>
          <p:cNvSpPr/>
          <p:nvPr/>
        </p:nvSpPr>
        <p:spPr>
          <a:xfrm>
            <a:off x="4386044" y="2396269"/>
            <a:ext cx="371911" cy="373265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7101;p139">
            <a:extLst>
              <a:ext uri="{FF2B5EF4-FFF2-40B4-BE49-F238E27FC236}">
                <a16:creationId xmlns:a16="http://schemas.microsoft.com/office/drawing/2014/main" id="{2C3DC388-A465-4C18-9A1A-643D57400A5E}"/>
              </a:ext>
            </a:extLst>
          </p:cNvPr>
          <p:cNvSpPr/>
          <p:nvPr/>
        </p:nvSpPr>
        <p:spPr>
          <a:xfrm>
            <a:off x="7345487" y="2414604"/>
            <a:ext cx="360079" cy="336595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6461507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&amp; Luxury Project Proposal XL by Slidesgo">
  <a:themeElements>
    <a:clrScheme name="Simple Light">
      <a:dk1>
        <a:srgbClr val="3A2E2E"/>
      </a:dk1>
      <a:lt1>
        <a:srgbClr val="FFFFFF"/>
      </a:lt1>
      <a:dk2>
        <a:srgbClr val="1A2230"/>
      </a:dk2>
      <a:lt2>
        <a:srgbClr val="110B18"/>
      </a:lt2>
      <a:accent1>
        <a:srgbClr val="FFE8AB"/>
      </a:accent1>
      <a:accent2>
        <a:srgbClr val="273242"/>
      </a:accent2>
      <a:accent3>
        <a:srgbClr val="5A6C86"/>
      </a:accent3>
      <a:accent4>
        <a:srgbClr val="FFFFFF"/>
      </a:accent4>
      <a:accent5>
        <a:srgbClr val="FFFFFF"/>
      </a:accent5>
      <a:accent6>
        <a:srgbClr val="FFFFFF"/>
      </a:accent6>
      <a:hlink>
        <a:srgbClr val="FFE8A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171</Words>
  <Application>Microsoft Office PowerPoint</Application>
  <PresentationFormat>On-screen Show (16:9)</PresentationFormat>
  <Paragraphs>99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Zen Kaku Gothic Antique</vt:lpstr>
      <vt:lpstr>PT Sans</vt:lpstr>
      <vt:lpstr>Arial</vt:lpstr>
      <vt:lpstr>Gilda Display</vt:lpstr>
      <vt:lpstr>Bebas Neue</vt:lpstr>
      <vt:lpstr>Elegant &amp; Luxury Project Proposal XL by Slidesgo</vt:lpstr>
      <vt:lpstr>El precio de los diamantes</vt:lpstr>
      <vt:lpstr>Problema</vt:lpstr>
      <vt:lpstr>Datasets</vt:lpstr>
      <vt:lpstr>1</vt:lpstr>
      <vt:lpstr>Características</vt:lpstr>
      <vt:lpstr>PowerPoint Presentation</vt:lpstr>
      <vt:lpstr>Antes</vt:lpstr>
      <vt:lpstr>Antes y después</vt:lpstr>
      <vt:lpstr>PowerPoint Presentation</vt:lpstr>
      <vt:lpstr>2</vt:lpstr>
      <vt:lpstr>PowerPoint Presentation</vt:lpstr>
      <vt:lpstr>Mejoras</vt:lpstr>
      <vt:lpstr>3</vt:lpstr>
      <vt:lpstr>Inflación</vt:lpstr>
      <vt:lpstr>Simetría y fluorescencia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 precio de los diamantes</dc:title>
  <cp:lastModifiedBy>Roger</cp:lastModifiedBy>
  <cp:revision>29</cp:revision>
  <dcterms:modified xsi:type="dcterms:W3CDTF">2023-03-11T21:50:11Z</dcterms:modified>
</cp:coreProperties>
</file>